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4"/>
  </p:notesMasterIdLst>
  <p:handoutMasterIdLst>
    <p:handoutMasterId r:id="rId45"/>
  </p:handoutMasterIdLst>
  <p:sldIdLst>
    <p:sldId id="258" r:id="rId5"/>
    <p:sldId id="289" r:id="rId6"/>
    <p:sldId id="290" r:id="rId7"/>
    <p:sldId id="257" r:id="rId8"/>
    <p:sldId id="407" r:id="rId9"/>
    <p:sldId id="426" r:id="rId10"/>
    <p:sldId id="431" r:id="rId11"/>
    <p:sldId id="424" r:id="rId12"/>
    <p:sldId id="429" r:id="rId13"/>
    <p:sldId id="428" r:id="rId14"/>
    <p:sldId id="427" r:id="rId15"/>
    <p:sldId id="423" r:id="rId16"/>
    <p:sldId id="363" r:id="rId17"/>
    <p:sldId id="425" r:id="rId18"/>
    <p:sldId id="433" r:id="rId19"/>
    <p:sldId id="397" r:id="rId20"/>
    <p:sldId id="436" r:id="rId21"/>
    <p:sldId id="435" r:id="rId22"/>
    <p:sldId id="376" r:id="rId23"/>
    <p:sldId id="437" r:id="rId24"/>
    <p:sldId id="438" r:id="rId25"/>
    <p:sldId id="422" r:id="rId26"/>
    <p:sldId id="386" r:id="rId27"/>
    <p:sldId id="439" r:id="rId28"/>
    <p:sldId id="434" r:id="rId29"/>
    <p:sldId id="270" r:id="rId30"/>
    <p:sldId id="440" r:id="rId31"/>
    <p:sldId id="286" r:id="rId32"/>
    <p:sldId id="441" r:id="rId33"/>
    <p:sldId id="344" r:id="rId34"/>
    <p:sldId id="345" r:id="rId35"/>
    <p:sldId id="305" r:id="rId36"/>
    <p:sldId id="337" r:id="rId37"/>
    <p:sldId id="302" r:id="rId38"/>
    <p:sldId id="338" r:id="rId39"/>
    <p:sldId id="339" r:id="rId40"/>
    <p:sldId id="341" r:id="rId41"/>
    <p:sldId id="307" r:id="rId42"/>
    <p:sldId id="267"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89" autoAdjust="0"/>
    <p:restoredTop sz="85102" autoAdjust="0"/>
  </p:normalViewPr>
  <p:slideViewPr>
    <p:cSldViewPr snapToGrid="0" snapToObjects="1">
      <p:cViewPr varScale="1">
        <p:scale>
          <a:sx n="94" d="100"/>
          <a:sy n="94" d="100"/>
        </p:scale>
        <p:origin x="1692" y="84"/>
      </p:cViewPr>
      <p:guideLst/>
    </p:cSldViewPr>
  </p:slideViewPr>
  <p:outlineViewPr>
    <p:cViewPr>
      <p:scale>
        <a:sx n="33" d="100"/>
        <a:sy n="33" d="100"/>
      </p:scale>
      <p:origin x="0" y="-31296"/>
    </p:cViewPr>
  </p:outlineViewPr>
  <p:notesTextViewPr>
    <p:cViewPr>
      <p:scale>
        <a:sx n="1" d="1"/>
        <a:sy n="1" d="1"/>
      </p:scale>
      <p:origin x="0" y="0"/>
    </p:cViewPr>
  </p:notesTextViewPr>
  <p:notesViewPr>
    <p:cSldViewPr snapToGrid="0" snapToObjects="1">
      <p:cViewPr varScale="1">
        <p:scale>
          <a:sx n="102" d="100"/>
          <a:sy n="102" d="100"/>
        </p:scale>
        <p:origin x="1512"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iagrams/_rels/data1.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ata2.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7BA38D-4A6C-4273-939D-537399E38293}"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622C84C4-5F62-4B4D-938B-E5B48942ECD5}">
      <dgm:prSet/>
      <dgm:spPr/>
      <dgm:t>
        <a:bodyPr/>
        <a:lstStyle/>
        <a:p>
          <a:r>
            <a:rPr lang="en-US" b="0" i="0" dirty="0"/>
            <a:t>Professor Q has requested a foreign complimentary appointment for her former postdoctoral researcher based in Venezuela. ​</a:t>
          </a:r>
          <a:endParaRPr lang="en-US" dirty="0"/>
        </a:p>
      </dgm:t>
    </dgm:pt>
    <dgm:pt modelId="{DC0D38A0-81F7-4111-B398-5E83FFEFBD33}" type="parTrans" cxnId="{7A8F20E4-D9C7-4A47-8AF5-D7D5E9BD04A7}">
      <dgm:prSet/>
      <dgm:spPr/>
      <dgm:t>
        <a:bodyPr/>
        <a:lstStyle/>
        <a:p>
          <a:endParaRPr lang="en-US"/>
        </a:p>
      </dgm:t>
    </dgm:pt>
    <dgm:pt modelId="{4955BD2B-7695-40FF-B5A7-1BD877FB34DB}" type="sibTrans" cxnId="{7A8F20E4-D9C7-4A47-8AF5-D7D5E9BD04A7}">
      <dgm:prSet/>
      <dgm:spPr/>
      <dgm:t>
        <a:bodyPr/>
        <a:lstStyle/>
        <a:p>
          <a:endParaRPr lang="en-US"/>
        </a:p>
      </dgm:t>
    </dgm:pt>
    <dgm:pt modelId="{10838257-0FA7-48F0-AC23-5763761863FD}">
      <dgm:prSet/>
      <dgm:spPr/>
      <dgm:t>
        <a:bodyPr/>
        <a:lstStyle/>
        <a:p>
          <a:r>
            <a:rPr lang="en-US" b="0" i="0"/>
            <a:t>The individual will assist with data analysis for a federally funded research project. ​</a:t>
          </a:r>
          <a:endParaRPr lang="en-US"/>
        </a:p>
      </dgm:t>
    </dgm:pt>
    <dgm:pt modelId="{C018D3F7-1009-4039-8510-4A4D947B6875}" type="parTrans" cxnId="{048EC65E-4CD0-46C5-9613-93FB377F344C}">
      <dgm:prSet/>
      <dgm:spPr/>
      <dgm:t>
        <a:bodyPr/>
        <a:lstStyle/>
        <a:p>
          <a:endParaRPr lang="en-US"/>
        </a:p>
      </dgm:t>
    </dgm:pt>
    <dgm:pt modelId="{35D35186-C046-47E9-998C-26A1C1E320B0}" type="sibTrans" cxnId="{048EC65E-4CD0-46C5-9613-93FB377F344C}">
      <dgm:prSet/>
      <dgm:spPr/>
      <dgm:t>
        <a:bodyPr/>
        <a:lstStyle/>
        <a:p>
          <a:endParaRPr lang="en-US"/>
        </a:p>
      </dgm:t>
    </dgm:pt>
    <dgm:pt modelId="{B832D270-744F-4013-9E3D-E08E117B5FC2}">
      <dgm:prSet/>
      <dgm:spPr/>
      <dgm:t>
        <a:bodyPr/>
        <a:lstStyle/>
        <a:p>
          <a:r>
            <a:rPr lang="en-US" b="0" i="0"/>
            <a:t>The individual is not named on the federal award, and no financial compensation will be provided. ​</a:t>
          </a:r>
          <a:endParaRPr lang="en-US"/>
        </a:p>
      </dgm:t>
    </dgm:pt>
    <dgm:pt modelId="{7BA21B12-BF48-459F-B55F-8DA796F8E89D}" type="parTrans" cxnId="{572C9FCB-A48A-4D26-BE60-03FC2B403B43}">
      <dgm:prSet/>
      <dgm:spPr/>
      <dgm:t>
        <a:bodyPr/>
        <a:lstStyle/>
        <a:p>
          <a:endParaRPr lang="en-US"/>
        </a:p>
      </dgm:t>
    </dgm:pt>
    <dgm:pt modelId="{44B76DBD-E33E-4964-8E8E-D68D67BA649C}" type="sibTrans" cxnId="{572C9FCB-A48A-4D26-BE60-03FC2B403B43}">
      <dgm:prSet/>
      <dgm:spPr/>
      <dgm:t>
        <a:bodyPr/>
        <a:lstStyle/>
        <a:p>
          <a:endParaRPr lang="en-US"/>
        </a:p>
      </dgm:t>
    </dgm:pt>
    <dgm:pt modelId="{6D0AFDAB-30A7-4CF6-AD0B-B9E5E78CEF73}">
      <dgm:prSet/>
      <dgm:spPr/>
      <dgm:t>
        <a:bodyPr/>
        <a:lstStyle/>
        <a:p>
          <a:r>
            <a:rPr lang="en-US" b="0" i="0"/>
            <a:t>Research data will be shared via Professor Q's Research Data Storage Service (RDSS) site.​</a:t>
          </a:r>
          <a:endParaRPr lang="en-US"/>
        </a:p>
      </dgm:t>
    </dgm:pt>
    <dgm:pt modelId="{6BE78344-E100-4F5C-9492-A8B7EC6CC7B6}" type="parTrans" cxnId="{7CF825EB-6020-4463-8C42-A4AF6ABAA059}">
      <dgm:prSet/>
      <dgm:spPr/>
      <dgm:t>
        <a:bodyPr/>
        <a:lstStyle/>
        <a:p>
          <a:endParaRPr lang="en-US"/>
        </a:p>
      </dgm:t>
    </dgm:pt>
    <dgm:pt modelId="{BF8DCD20-2772-4EED-9A45-D14C9D1254DF}" type="sibTrans" cxnId="{7CF825EB-6020-4463-8C42-A4AF6ABAA059}">
      <dgm:prSet/>
      <dgm:spPr/>
      <dgm:t>
        <a:bodyPr/>
        <a:lstStyle/>
        <a:p>
          <a:endParaRPr lang="en-US"/>
        </a:p>
      </dgm:t>
    </dgm:pt>
    <dgm:pt modelId="{2CBE1DBD-A663-42B8-91D4-851E2E2EA8FA}" type="pres">
      <dgm:prSet presAssocID="{4B7BA38D-4A6C-4273-939D-537399E38293}" presName="root" presStyleCnt="0">
        <dgm:presLayoutVars>
          <dgm:dir/>
          <dgm:resizeHandles val="exact"/>
        </dgm:presLayoutVars>
      </dgm:prSet>
      <dgm:spPr/>
    </dgm:pt>
    <dgm:pt modelId="{587999B2-2C35-407E-8488-B610534BD15E}" type="pres">
      <dgm:prSet presAssocID="{622C84C4-5F62-4B4D-938B-E5B48942ECD5}" presName="compNode" presStyleCnt="0"/>
      <dgm:spPr/>
    </dgm:pt>
    <dgm:pt modelId="{8D22A7B7-024F-4CF5-A79B-339EACE961C8}" type="pres">
      <dgm:prSet presAssocID="{622C84C4-5F62-4B4D-938B-E5B48942ECD5}" presName="bgRect" presStyleLbl="bgShp" presStyleIdx="0" presStyleCnt="4"/>
      <dgm:spPr/>
    </dgm:pt>
    <dgm:pt modelId="{EB0484FC-06BB-417D-B7A2-C838EAA4D072}" type="pres">
      <dgm:prSet presAssocID="{622C84C4-5F62-4B4D-938B-E5B48942ECD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EDCB0096-F9AC-4DB0-8E57-B5CA6B84B876}" type="pres">
      <dgm:prSet presAssocID="{622C84C4-5F62-4B4D-938B-E5B48942ECD5}" presName="spaceRect" presStyleCnt="0"/>
      <dgm:spPr/>
    </dgm:pt>
    <dgm:pt modelId="{A398BAD1-8B87-49BE-A7A6-7BF512E84E76}" type="pres">
      <dgm:prSet presAssocID="{622C84C4-5F62-4B4D-938B-E5B48942ECD5}" presName="parTx" presStyleLbl="revTx" presStyleIdx="0" presStyleCnt="4">
        <dgm:presLayoutVars>
          <dgm:chMax val="0"/>
          <dgm:chPref val="0"/>
        </dgm:presLayoutVars>
      </dgm:prSet>
      <dgm:spPr/>
    </dgm:pt>
    <dgm:pt modelId="{8F90A35C-6586-44FE-87E0-D2E71DE1B485}" type="pres">
      <dgm:prSet presAssocID="{4955BD2B-7695-40FF-B5A7-1BD877FB34DB}" presName="sibTrans" presStyleCnt="0"/>
      <dgm:spPr/>
    </dgm:pt>
    <dgm:pt modelId="{C54397A2-892C-4A6E-AF72-EF275A99E5A0}" type="pres">
      <dgm:prSet presAssocID="{10838257-0FA7-48F0-AC23-5763761863FD}" presName="compNode" presStyleCnt="0"/>
      <dgm:spPr/>
    </dgm:pt>
    <dgm:pt modelId="{62A8F665-982B-46F9-865A-A186169DDD3A}" type="pres">
      <dgm:prSet presAssocID="{10838257-0FA7-48F0-AC23-5763761863FD}" presName="bgRect" presStyleLbl="bgShp" presStyleIdx="1" presStyleCnt="4"/>
      <dgm:spPr/>
    </dgm:pt>
    <dgm:pt modelId="{0CBA15A4-2829-4905-B92B-01E0C97E8F43}" type="pres">
      <dgm:prSet presAssocID="{10838257-0FA7-48F0-AC23-5763761863F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atistics"/>
        </a:ext>
      </dgm:extLst>
    </dgm:pt>
    <dgm:pt modelId="{71F57C85-D2E7-4724-91C9-391377A2969C}" type="pres">
      <dgm:prSet presAssocID="{10838257-0FA7-48F0-AC23-5763761863FD}" presName="spaceRect" presStyleCnt="0"/>
      <dgm:spPr/>
    </dgm:pt>
    <dgm:pt modelId="{B8E60F94-E563-4A7C-A9A4-627426502AA4}" type="pres">
      <dgm:prSet presAssocID="{10838257-0FA7-48F0-AC23-5763761863FD}" presName="parTx" presStyleLbl="revTx" presStyleIdx="1" presStyleCnt="4">
        <dgm:presLayoutVars>
          <dgm:chMax val="0"/>
          <dgm:chPref val="0"/>
        </dgm:presLayoutVars>
      </dgm:prSet>
      <dgm:spPr/>
    </dgm:pt>
    <dgm:pt modelId="{86921823-9F6D-46A5-9342-A6DC2A07BE5C}" type="pres">
      <dgm:prSet presAssocID="{35D35186-C046-47E9-998C-26A1C1E320B0}" presName="sibTrans" presStyleCnt="0"/>
      <dgm:spPr/>
    </dgm:pt>
    <dgm:pt modelId="{4700E21D-5AB3-4916-9893-79FD9B6D1038}" type="pres">
      <dgm:prSet presAssocID="{B832D270-744F-4013-9E3D-E08E117B5FC2}" presName="compNode" presStyleCnt="0"/>
      <dgm:spPr/>
    </dgm:pt>
    <dgm:pt modelId="{0B5448D7-3E66-4B51-B783-C45BC04B5267}" type="pres">
      <dgm:prSet presAssocID="{B832D270-744F-4013-9E3D-E08E117B5FC2}" presName="bgRect" presStyleLbl="bgShp" presStyleIdx="2" presStyleCnt="4"/>
      <dgm:spPr/>
    </dgm:pt>
    <dgm:pt modelId="{763A8D4A-36B9-4488-A9F0-FF502EC91837}" type="pres">
      <dgm:prSet presAssocID="{B832D270-744F-4013-9E3D-E08E117B5FC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ney"/>
        </a:ext>
      </dgm:extLst>
    </dgm:pt>
    <dgm:pt modelId="{80ABB941-2EE4-4B03-A1E3-82876ACE8103}" type="pres">
      <dgm:prSet presAssocID="{B832D270-744F-4013-9E3D-E08E117B5FC2}" presName="spaceRect" presStyleCnt="0"/>
      <dgm:spPr/>
    </dgm:pt>
    <dgm:pt modelId="{6352979E-7D54-477C-AFC1-340048DADB54}" type="pres">
      <dgm:prSet presAssocID="{B832D270-744F-4013-9E3D-E08E117B5FC2}" presName="parTx" presStyleLbl="revTx" presStyleIdx="2" presStyleCnt="4">
        <dgm:presLayoutVars>
          <dgm:chMax val="0"/>
          <dgm:chPref val="0"/>
        </dgm:presLayoutVars>
      </dgm:prSet>
      <dgm:spPr/>
    </dgm:pt>
    <dgm:pt modelId="{7AADDFCD-7A2D-4F0D-8218-A662A01DB69D}" type="pres">
      <dgm:prSet presAssocID="{44B76DBD-E33E-4964-8E8E-D68D67BA649C}" presName="sibTrans" presStyleCnt="0"/>
      <dgm:spPr/>
    </dgm:pt>
    <dgm:pt modelId="{38F52B08-93A5-46DB-9A88-3052325AA03C}" type="pres">
      <dgm:prSet presAssocID="{6D0AFDAB-30A7-4CF6-AD0B-B9E5E78CEF73}" presName="compNode" presStyleCnt="0"/>
      <dgm:spPr/>
    </dgm:pt>
    <dgm:pt modelId="{110BE7E4-0B05-4043-86A5-1826876102DA}" type="pres">
      <dgm:prSet presAssocID="{6D0AFDAB-30A7-4CF6-AD0B-B9E5E78CEF73}" presName="bgRect" presStyleLbl="bgShp" presStyleIdx="3" presStyleCnt="4"/>
      <dgm:spPr/>
    </dgm:pt>
    <dgm:pt modelId="{1EC99641-365B-44F4-9C10-EAA5827690EB}" type="pres">
      <dgm:prSet presAssocID="{6D0AFDAB-30A7-4CF6-AD0B-B9E5E78CEF7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erver"/>
        </a:ext>
      </dgm:extLst>
    </dgm:pt>
    <dgm:pt modelId="{0FD03A02-0602-4D42-AD44-6E2D481545E9}" type="pres">
      <dgm:prSet presAssocID="{6D0AFDAB-30A7-4CF6-AD0B-B9E5E78CEF73}" presName="spaceRect" presStyleCnt="0"/>
      <dgm:spPr/>
    </dgm:pt>
    <dgm:pt modelId="{417FC359-A546-4D46-979F-3ECF23CC38FA}" type="pres">
      <dgm:prSet presAssocID="{6D0AFDAB-30A7-4CF6-AD0B-B9E5E78CEF73}" presName="parTx" presStyleLbl="revTx" presStyleIdx="3" presStyleCnt="4">
        <dgm:presLayoutVars>
          <dgm:chMax val="0"/>
          <dgm:chPref val="0"/>
        </dgm:presLayoutVars>
      </dgm:prSet>
      <dgm:spPr/>
    </dgm:pt>
  </dgm:ptLst>
  <dgm:cxnLst>
    <dgm:cxn modelId="{68BCD136-6306-4431-8980-7D4A3650912A}" type="presOf" srcId="{6D0AFDAB-30A7-4CF6-AD0B-B9E5E78CEF73}" destId="{417FC359-A546-4D46-979F-3ECF23CC38FA}" srcOrd="0" destOrd="0" presId="urn:microsoft.com/office/officeart/2018/2/layout/IconVerticalSolidList"/>
    <dgm:cxn modelId="{048EC65E-4CD0-46C5-9613-93FB377F344C}" srcId="{4B7BA38D-4A6C-4273-939D-537399E38293}" destId="{10838257-0FA7-48F0-AC23-5763761863FD}" srcOrd="1" destOrd="0" parTransId="{C018D3F7-1009-4039-8510-4A4D947B6875}" sibTransId="{35D35186-C046-47E9-998C-26A1C1E320B0}"/>
    <dgm:cxn modelId="{C087585F-5F04-4A66-8553-73F1647476F0}" type="presOf" srcId="{622C84C4-5F62-4B4D-938B-E5B48942ECD5}" destId="{A398BAD1-8B87-49BE-A7A6-7BF512E84E76}" srcOrd="0" destOrd="0" presId="urn:microsoft.com/office/officeart/2018/2/layout/IconVerticalSolidList"/>
    <dgm:cxn modelId="{4546CD7B-34AB-4AE1-981F-546FC81CABAB}" type="presOf" srcId="{B832D270-744F-4013-9E3D-E08E117B5FC2}" destId="{6352979E-7D54-477C-AFC1-340048DADB54}" srcOrd="0" destOrd="0" presId="urn:microsoft.com/office/officeart/2018/2/layout/IconVerticalSolidList"/>
    <dgm:cxn modelId="{BBCF42B5-C97A-43E3-BDE5-DBB7D0ABAA39}" type="presOf" srcId="{4B7BA38D-4A6C-4273-939D-537399E38293}" destId="{2CBE1DBD-A663-42B8-91D4-851E2E2EA8FA}" srcOrd="0" destOrd="0" presId="urn:microsoft.com/office/officeart/2018/2/layout/IconVerticalSolidList"/>
    <dgm:cxn modelId="{572C9FCB-A48A-4D26-BE60-03FC2B403B43}" srcId="{4B7BA38D-4A6C-4273-939D-537399E38293}" destId="{B832D270-744F-4013-9E3D-E08E117B5FC2}" srcOrd="2" destOrd="0" parTransId="{7BA21B12-BF48-459F-B55F-8DA796F8E89D}" sibTransId="{44B76DBD-E33E-4964-8E8E-D68D67BA649C}"/>
    <dgm:cxn modelId="{7A8F20E4-D9C7-4A47-8AF5-D7D5E9BD04A7}" srcId="{4B7BA38D-4A6C-4273-939D-537399E38293}" destId="{622C84C4-5F62-4B4D-938B-E5B48942ECD5}" srcOrd="0" destOrd="0" parTransId="{DC0D38A0-81F7-4111-B398-5E83FFEFBD33}" sibTransId="{4955BD2B-7695-40FF-B5A7-1BD877FB34DB}"/>
    <dgm:cxn modelId="{3A8263E5-D17A-4481-87F8-CB46B66C05C5}" type="presOf" srcId="{10838257-0FA7-48F0-AC23-5763761863FD}" destId="{B8E60F94-E563-4A7C-A9A4-627426502AA4}" srcOrd="0" destOrd="0" presId="urn:microsoft.com/office/officeart/2018/2/layout/IconVerticalSolidList"/>
    <dgm:cxn modelId="{7CF825EB-6020-4463-8C42-A4AF6ABAA059}" srcId="{4B7BA38D-4A6C-4273-939D-537399E38293}" destId="{6D0AFDAB-30A7-4CF6-AD0B-B9E5E78CEF73}" srcOrd="3" destOrd="0" parTransId="{6BE78344-E100-4F5C-9492-A8B7EC6CC7B6}" sibTransId="{BF8DCD20-2772-4EED-9A45-D14C9D1254DF}"/>
    <dgm:cxn modelId="{04EF80A3-8BC8-4262-9162-A8F0AF6D601F}" type="presParOf" srcId="{2CBE1DBD-A663-42B8-91D4-851E2E2EA8FA}" destId="{587999B2-2C35-407E-8488-B610534BD15E}" srcOrd="0" destOrd="0" presId="urn:microsoft.com/office/officeart/2018/2/layout/IconVerticalSolidList"/>
    <dgm:cxn modelId="{6C63CADA-BECE-40C7-9948-36B6AF0C6697}" type="presParOf" srcId="{587999B2-2C35-407E-8488-B610534BD15E}" destId="{8D22A7B7-024F-4CF5-A79B-339EACE961C8}" srcOrd="0" destOrd="0" presId="urn:microsoft.com/office/officeart/2018/2/layout/IconVerticalSolidList"/>
    <dgm:cxn modelId="{FF3FDEE1-1A74-49DD-A294-0172F81D4732}" type="presParOf" srcId="{587999B2-2C35-407E-8488-B610534BD15E}" destId="{EB0484FC-06BB-417D-B7A2-C838EAA4D072}" srcOrd="1" destOrd="0" presId="urn:microsoft.com/office/officeart/2018/2/layout/IconVerticalSolidList"/>
    <dgm:cxn modelId="{21231F3C-784A-4D5E-99DA-A10F6268CB56}" type="presParOf" srcId="{587999B2-2C35-407E-8488-B610534BD15E}" destId="{EDCB0096-F9AC-4DB0-8E57-B5CA6B84B876}" srcOrd="2" destOrd="0" presId="urn:microsoft.com/office/officeart/2018/2/layout/IconVerticalSolidList"/>
    <dgm:cxn modelId="{44476F4E-7095-4F1A-91AA-47F69BA46FC6}" type="presParOf" srcId="{587999B2-2C35-407E-8488-B610534BD15E}" destId="{A398BAD1-8B87-49BE-A7A6-7BF512E84E76}" srcOrd="3" destOrd="0" presId="urn:microsoft.com/office/officeart/2018/2/layout/IconVerticalSolidList"/>
    <dgm:cxn modelId="{D371F804-6526-46E9-BA4E-8FB7A16EE304}" type="presParOf" srcId="{2CBE1DBD-A663-42B8-91D4-851E2E2EA8FA}" destId="{8F90A35C-6586-44FE-87E0-D2E71DE1B485}" srcOrd="1" destOrd="0" presId="urn:microsoft.com/office/officeart/2018/2/layout/IconVerticalSolidList"/>
    <dgm:cxn modelId="{CA291227-0718-4FA9-AF89-C271966C90C5}" type="presParOf" srcId="{2CBE1DBD-A663-42B8-91D4-851E2E2EA8FA}" destId="{C54397A2-892C-4A6E-AF72-EF275A99E5A0}" srcOrd="2" destOrd="0" presId="urn:microsoft.com/office/officeart/2018/2/layout/IconVerticalSolidList"/>
    <dgm:cxn modelId="{54C4A121-F30B-4BD6-BD3F-D9D83F946CF7}" type="presParOf" srcId="{C54397A2-892C-4A6E-AF72-EF275A99E5A0}" destId="{62A8F665-982B-46F9-865A-A186169DDD3A}" srcOrd="0" destOrd="0" presId="urn:microsoft.com/office/officeart/2018/2/layout/IconVerticalSolidList"/>
    <dgm:cxn modelId="{0DD5B2FD-4F02-4842-93B0-6641732CC31C}" type="presParOf" srcId="{C54397A2-892C-4A6E-AF72-EF275A99E5A0}" destId="{0CBA15A4-2829-4905-B92B-01E0C97E8F43}" srcOrd="1" destOrd="0" presId="urn:microsoft.com/office/officeart/2018/2/layout/IconVerticalSolidList"/>
    <dgm:cxn modelId="{5F90BB14-8078-4948-A9E8-8CE1953FD95F}" type="presParOf" srcId="{C54397A2-892C-4A6E-AF72-EF275A99E5A0}" destId="{71F57C85-D2E7-4724-91C9-391377A2969C}" srcOrd="2" destOrd="0" presId="urn:microsoft.com/office/officeart/2018/2/layout/IconVerticalSolidList"/>
    <dgm:cxn modelId="{C9BCE6CB-BED3-4526-B8D2-428C5D22C170}" type="presParOf" srcId="{C54397A2-892C-4A6E-AF72-EF275A99E5A0}" destId="{B8E60F94-E563-4A7C-A9A4-627426502AA4}" srcOrd="3" destOrd="0" presId="urn:microsoft.com/office/officeart/2018/2/layout/IconVerticalSolidList"/>
    <dgm:cxn modelId="{F6F9D431-737B-4560-A1C3-06505F25DAE6}" type="presParOf" srcId="{2CBE1DBD-A663-42B8-91D4-851E2E2EA8FA}" destId="{86921823-9F6D-46A5-9342-A6DC2A07BE5C}" srcOrd="3" destOrd="0" presId="urn:microsoft.com/office/officeart/2018/2/layout/IconVerticalSolidList"/>
    <dgm:cxn modelId="{1E0F3BE8-9336-4A84-8D6A-F072BE8B28A8}" type="presParOf" srcId="{2CBE1DBD-A663-42B8-91D4-851E2E2EA8FA}" destId="{4700E21D-5AB3-4916-9893-79FD9B6D1038}" srcOrd="4" destOrd="0" presId="urn:microsoft.com/office/officeart/2018/2/layout/IconVerticalSolidList"/>
    <dgm:cxn modelId="{FD703007-2D39-41A8-B9FF-9555224FBA83}" type="presParOf" srcId="{4700E21D-5AB3-4916-9893-79FD9B6D1038}" destId="{0B5448D7-3E66-4B51-B783-C45BC04B5267}" srcOrd="0" destOrd="0" presId="urn:microsoft.com/office/officeart/2018/2/layout/IconVerticalSolidList"/>
    <dgm:cxn modelId="{0A5AC0A4-761A-4116-AA10-4ADE326ACE79}" type="presParOf" srcId="{4700E21D-5AB3-4916-9893-79FD9B6D1038}" destId="{763A8D4A-36B9-4488-A9F0-FF502EC91837}" srcOrd="1" destOrd="0" presId="urn:microsoft.com/office/officeart/2018/2/layout/IconVerticalSolidList"/>
    <dgm:cxn modelId="{4B1176B1-639B-4DA9-A07B-D7C71621786B}" type="presParOf" srcId="{4700E21D-5AB3-4916-9893-79FD9B6D1038}" destId="{80ABB941-2EE4-4B03-A1E3-82876ACE8103}" srcOrd="2" destOrd="0" presId="urn:microsoft.com/office/officeart/2018/2/layout/IconVerticalSolidList"/>
    <dgm:cxn modelId="{325F9D25-17F9-4FA4-9140-E2753AAA6AFB}" type="presParOf" srcId="{4700E21D-5AB3-4916-9893-79FD9B6D1038}" destId="{6352979E-7D54-477C-AFC1-340048DADB54}" srcOrd="3" destOrd="0" presId="urn:microsoft.com/office/officeart/2018/2/layout/IconVerticalSolidList"/>
    <dgm:cxn modelId="{D408F4F0-02A6-4960-BACB-E97A3F47E9C5}" type="presParOf" srcId="{2CBE1DBD-A663-42B8-91D4-851E2E2EA8FA}" destId="{7AADDFCD-7A2D-4F0D-8218-A662A01DB69D}" srcOrd="5" destOrd="0" presId="urn:microsoft.com/office/officeart/2018/2/layout/IconVerticalSolidList"/>
    <dgm:cxn modelId="{604EF780-BA98-490B-B63E-93D5C950533C}" type="presParOf" srcId="{2CBE1DBD-A663-42B8-91D4-851E2E2EA8FA}" destId="{38F52B08-93A5-46DB-9A88-3052325AA03C}" srcOrd="6" destOrd="0" presId="urn:microsoft.com/office/officeart/2018/2/layout/IconVerticalSolidList"/>
    <dgm:cxn modelId="{2F781343-A684-4C5F-9C9B-F0C98F1B3A3E}" type="presParOf" srcId="{38F52B08-93A5-46DB-9A88-3052325AA03C}" destId="{110BE7E4-0B05-4043-86A5-1826876102DA}" srcOrd="0" destOrd="0" presId="urn:microsoft.com/office/officeart/2018/2/layout/IconVerticalSolidList"/>
    <dgm:cxn modelId="{D6F02832-E49D-4B1A-8632-38FC20A98429}" type="presParOf" srcId="{38F52B08-93A5-46DB-9A88-3052325AA03C}" destId="{1EC99641-365B-44F4-9C10-EAA5827690EB}" srcOrd="1" destOrd="0" presId="urn:microsoft.com/office/officeart/2018/2/layout/IconVerticalSolidList"/>
    <dgm:cxn modelId="{1C984155-5FCD-47FA-AA7E-B44657611F99}" type="presParOf" srcId="{38F52B08-93A5-46DB-9A88-3052325AA03C}" destId="{0FD03A02-0602-4D42-AD44-6E2D481545E9}" srcOrd="2" destOrd="0" presId="urn:microsoft.com/office/officeart/2018/2/layout/IconVerticalSolidList"/>
    <dgm:cxn modelId="{0A866058-8915-446F-9817-64E4CB3B729D}" type="presParOf" srcId="{38F52B08-93A5-46DB-9A88-3052325AA03C}" destId="{417FC359-A546-4D46-979F-3ECF23CC38F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993F6E-B1EB-4F77-AFAF-90C0A3A79614}"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51553B33-EF79-4D6B-90CC-EB5C7BAC5ED5}">
      <dgm:prSet/>
      <dgm:spPr/>
      <dgm:t>
        <a:bodyPr/>
        <a:lstStyle/>
        <a:p>
          <a:r>
            <a:rPr lang="en-US" dirty="0"/>
            <a:t>Federal compliance is a team effort. No unit operates in isolation – our actions are interconnected, requiring coordination across multiple offices. </a:t>
          </a:r>
        </a:p>
      </dgm:t>
    </dgm:pt>
    <dgm:pt modelId="{2A2D35B9-90D9-4176-8C47-BEAAF61F0B28}" type="parTrans" cxnId="{AE063CD8-8422-497B-87D3-8F8706A46D60}">
      <dgm:prSet/>
      <dgm:spPr/>
      <dgm:t>
        <a:bodyPr/>
        <a:lstStyle/>
        <a:p>
          <a:endParaRPr lang="en-US"/>
        </a:p>
      </dgm:t>
    </dgm:pt>
    <dgm:pt modelId="{F6110EB2-87DA-432F-9FF5-00F2C5D5C191}" type="sibTrans" cxnId="{AE063CD8-8422-497B-87D3-8F8706A46D60}">
      <dgm:prSet/>
      <dgm:spPr/>
      <dgm:t>
        <a:bodyPr/>
        <a:lstStyle/>
        <a:p>
          <a:endParaRPr lang="en-US"/>
        </a:p>
      </dgm:t>
    </dgm:pt>
    <dgm:pt modelId="{0ABB8D0C-D558-442B-9504-0E2B03A811AC}">
      <dgm:prSet/>
      <dgm:spPr/>
      <dgm:t>
        <a:bodyPr/>
        <a:lstStyle/>
        <a:p>
          <a:r>
            <a:rPr lang="en-US" dirty="0"/>
            <a:t>Institutional controls help ensure compliance and consistency.</a:t>
          </a:r>
        </a:p>
      </dgm:t>
    </dgm:pt>
    <dgm:pt modelId="{5A5B181E-69AD-4040-8A2E-EC2CFD1D14D5}" type="parTrans" cxnId="{BD3ADDF8-778A-47B5-961A-C1DF0F93D8B2}">
      <dgm:prSet/>
      <dgm:spPr/>
      <dgm:t>
        <a:bodyPr/>
        <a:lstStyle/>
        <a:p>
          <a:endParaRPr lang="en-US"/>
        </a:p>
      </dgm:t>
    </dgm:pt>
    <dgm:pt modelId="{7598CF45-8A19-4516-808F-A09EC36B4A1E}" type="sibTrans" cxnId="{BD3ADDF8-778A-47B5-961A-C1DF0F93D8B2}">
      <dgm:prSet/>
      <dgm:spPr/>
      <dgm:t>
        <a:bodyPr/>
        <a:lstStyle/>
        <a:p>
          <a:endParaRPr lang="en-US"/>
        </a:p>
      </dgm:t>
    </dgm:pt>
    <dgm:pt modelId="{80146A2A-ED45-489C-A2FC-6C82CF5A7219}">
      <dgm:prSet/>
      <dgm:spPr/>
      <dgm:t>
        <a:bodyPr/>
        <a:lstStyle/>
        <a:p>
          <a:r>
            <a:rPr lang="en-US" dirty="0"/>
            <a:t>Transparency and full disclosure are key </a:t>
          </a:r>
          <a:r>
            <a:rPr lang="en-US"/>
            <a:t>federal expectations.</a:t>
          </a:r>
          <a:endParaRPr lang="en-US" dirty="0"/>
        </a:p>
      </dgm:t>
    </dgm:pt>
    <dgm:pt modelId="{917A0270-8748-41BB-A416-1C54175D5C09}" type="parTrans" cxnId="{E480B19D-4EE5-4394-BDD7-0593756B2EE5}">
      <dgm:prSet/>
      <dgm:spPr/>
      <dgm:t>
        <a:bodyPr/>
        <a:lstStyle/>
        <a:p>
          <a:endParaRPr lang="en-US"/>
        </a:p>
      </dgm:t>
    </dgm:pt>
    <dgm:pt modelId="{CDAEF7E9-6DAF-49F4-8CE2-8A86613BEF43}" type="sibTrans" cxnId="{E480B19D-4EE5-4394-BDD7-0593756B2EE5}">
      <dgm:prSet/>
      <dgm:spPr/>
      <dgm:t>
        <a:bodyPr/>
        <a:lstStyle/>
        <a:p>
          <a:endParaRPr lang="en-US"/>
        </a:p>
      </dgm:t>
    </dgm:pt>
    <dgm:pt modelId="{F0211003-E4F9-42DE-8CF4-D80B27849952}">
      <dgm:prSet/>
      <dgm:spPr/>
      <dgm:t>
        <a:bodyPr/>
        <a:lstStyle/>
        <a:p>
          <a:r>
            <a:rPr lang="en-US"/>
            <a:t>Working together we try to ensure our research projects are compliant and well-supported.</a:t>
          </a:r>
        </a:p>
      </dgm:t>
    </dgm:pt>
    <dgm:pt modelId="{9E008AD5-150D-4C1E-BB18-FFB32CF360D3}" type="parTrans" cxnId="{6A2CBD38-A4C2-49F5-9D42-1F769750F465}">
      <dgm:prSet/>
      <dgm:spPr/>
      <dgm:t>
        <a:bodyPr/>
        <a:lstStyle/>
        <a:p>
          <a:endParaRPr lang="en-US"/>
        </a:p>
      </dgm:t>
    </dgm:pt>
    <dgm:pt modelId="{60AFA796-4B24-44EA-BC45-114738440265}" type="sibTrans" cxnId="{6A2CBD38-A4C2-49F5-9D42-1F769750F465}">
      <dgm:prSet/>
      <dgm:spPr/>
      <dgm:t>
        <a:bodyPr/>
        <a:lstStyle/>
        <a:p>
          <a:endParaRPr lang="en-US"/>
        </a:p>
      </dgm:t>
    </dgm:pt>
    <dgm:pt modelId="{0EE5E08C-D5A3-4EC4-8350-DDDCC7694160}" type="pres">
      <dgm:prSet presAssocID="{4A993F6E-B1EB-4F77-AFAF-90C0A3A79614}" presName="root" presStyleCnt="0">
        <dgm:presLayoutVars>
          <dgm:dir/>
          <dgm:resizeHandles val="exact"/>
        </dgm:presLayoutVars>
      </dgm:prSet>
      <dgm:spPr/>
    </dgm:pt>
    <dgm:pt modelId="{1DE01579-7463-4866-A957-E910B8810D57}" type="pres">
      <dgm:prSet presAssocID="{51553B33-EF79-4D6B-90CC-EB5C7BAC5ED5}" presName="compNode" presStyleCnt="0"/>
      <dgm:spPr/>
    </dgm:pt>
    <dgm:pt modelId="{BA09FDB9-0841-4B86-BB63-7EA2ADCE7B8C}" type="pres">
      <dgm:prSet presAssocID="{51553B33-EF79-4D6B-90CC-EB5C7BAC5ED5}" presName="bgRect" presStyleLbl="bgShp" presStyleIdx="0" presStyleCnt="4"/>
      <dgm:spPr/>
    </dgm:pt>
    <dgm:pt modelId="{D3B8EA18-591D-4DA0-A77D-588DA62CD41B}" type="pres">
      <dgm:prSet presAssocID="{51553B33-EF79-4D6B-90CC-EB5C7BAC5ED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nching Diagram"/>
        </a:ext>
      </dgm:extLst>
    </dgm:pt>
    <dgm:pt modelId="{F013D514-210C-44F5-9094-609E18746DBF}" type="pres">
      <dgm:prSet presAssocID="{51553B33-EF79-4D6B-90CC-EB5C7BAC5ED5}" presName="spaceRect" presStyleCnt="0"/>
      <dgm:spPr/>
    </dgm:pt>
    <dgm:pt modelId="{90402B83-F4CD-45AC-9B76-18E538166C3D}" type="pres">
      <dgm:prSet presAssocID="{51553B33-EF79-4D6B-90CC-EB5C7BAC5ED5}" presName="parTx" presStyleLbl="revTx" presStyleIdx="0" presStyleCnt="4">
        <dgm:presLayoutVars>
          <dgm:chMax val="0"/>
          <dgm:chPref val="0"/>
        </dgm:presLayoutVars>
      </dgm:prSet>
      <dgm:spPr/>
    </dgm:pt>
    <dgm:pt modelId="{03A7E295-CA26-44A4-B6D5-F45B346156D6}" type="pres">
      <dgm:prSet presAssocID="{F6110EB2-87DA-432F-9FF5-00F2C5D5C191}" presName="sibTrans" presStyleCnt="0"/>
      <dgm:spPr/>
    </dgm:pt>
    <dgm:pt modelId="{3FF1D03C-0192-4B4C-82B7-B32EC7982AAC}" type="pres">
      <dgm:prSet presAssocID="{0ABB8D0C-D558-442B-9504-0E2B03A811AC}" presName="compNode" presStyleCnt="0"/>
      <dgm:spPr/>
    </dgm:pt>
    <dgm:pt modelId="{F602690D-FB76-4B8C-96FB-F8AC7DF020F1}" type="pres">
      <dgm:prSet presAssocID="{0ABB8D0C-D558-442B-9504-0E2B03A811AC}" presName="bgRect" presStyleLbl="bgShp" presStyleIdx="1" presStyleCnt="4"/>
      <dgm:spPr/>
    </dgm:pt>
    <dgm:pt modelId="{8D9B2B62-78ED-4222-A676-CCA32D3649E4}" type="pres">
      <dgm:prSet presAssocID="{0ABB8D0C-D558-442B-9504-0E2B03A811A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Judge"/>
        </a:ext>
      </dgm:extLst>
    </dgm:pt>
    <dgm:pt modelId="{A18FEA58-6A40-4C9A-92D4-1A92F04FC198}" type="pres">
      <dgm:prSet presAssocID="{0ABB8D0C-D558-442B-9504-0E2B03A811AC}" presName="spaceRect" presStyleCnt="0"/>
      <dgm:spPr/>
    </dgm:pt>
    <dgm:pt modelId="{FE770229-91E2-4834-83DC-4BFB5EBD334D}" type="pres">
      <dgm:prSet presAssocID="{0ABB8D0C-D558-442B-9504-0E2B03A811AC}" presName="parTx" presStyleLbl="revTx" presStyleIdx="1" presStyleCnt="4">
        <dgm:presLayoutVars>
          <dgm:chMax val="0"/>
          <dgm:chPref val="0"/>
        </dgm:presLayoutVars>
      </dgm:prSet>
      <dgm:spPr/>
    </dgm:pt>
    <dgm:pt modelId="{3A15E59F-AF48-4B4B-82A5-F5BA9509089D}" type="pres">
      <dgm:prSet presAssocID="{7598CF45-8A19-4516-808F-A09EC36B4A1E}" presName="sibTrans" presStyleCnt="0"/>
      <dgm:spPr/>
    </dgm:pt>
    <dgm:pt modelId="{F7065E32-E27D-4470-8A43-96893706C726}" type="pres">
      <dgm:prSet presAssocID="{80146A2A-ED45-489C-A2FC-6C82CF5A7219}" presName="compNode" presStyleCnt="0"/>
      <dgm:spPr/>
    </dgm:pt>
    <dgm:pt modelId="{3EEDC2F9-FE32-43A2-AFAA-BE383501B867}" type="pres">
      <dgm:prSet presAssocID="{80146A2A-ED45-489C-A2FC-6C82CF5A7219}" presName="bgRect" presStyleLbl="bgShp" presStyleIdx="2" presStyleCnt="4"/>
      <dgm:spPr/>
    </dgm:pt>
    <dgm:pt modelId="{0FBE11CC-5921-49EB-834F-CE98B22B1A4C}" type="pres">
      <dgm:prSet presAssocID="{80146A2A-ED45-489C-A2FC-6C82CF5A721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Key"/>
        </a:ext>
      </dgm:extLst>
    </dgm:pt>
    <dgm:pt modelId="{10F4664D-8FC8-45D1-B30A-584223465B46}" type="pres">
      <dgm:prSet presAssocID="{80146A2A-ED45-489C-A2FC-6C82CF5A7219}" presName="spaceRect" presStyleCnt="0"/>
      <dgm:spPr/>
    </dgm:pt>
    <dgm:pt modelId="{BEC180B8-EAB2-4C67-B3E9-CA38F8E979C8}" type="pres">
      <dgm:prSet presAssocID="{80146A2A-ED45-489C-A2FC-6C82CF5A7219}" presName="parTx" presStyleLbl="revTx" presStyleIdx="2" presStyleCnt="4">
        <dgm:presLayoutVars>
          <dgm:chMax val="0"/>
          <dgm:chPref val="0"/>
        </dgm:presLayoutVars>
      </dgm:prSet>
      <dgm:spPr/>
    </dgm:pt>
    <dgm:pt modelId="{181040E2-B3BF-4A02-86C1-C9138D3AC5E8}" type="pres">
      <dgm:prSet presAssocID="{CDAEF7E9-6DAF-49F4-8CE2-8A86613BEF43}" presName="sibTrans" presStyleCnt="0"/>
      <dgm:spPr/>
    </dgm:pt>
    <dgm:pt modelId="{9A0D2626-7AC0-488E-B355-ACF139BCDEAA}" type="pres">
      <dgm:prSet presAssocID="{F0211003-E4F9-42DE-8CF4-D80B27849952}" presName="compNode" presStyleCnt="0"/>
      <dgm:spPr/>
    </dgm:pt>
    <dgm:pt modelId="{7A4CD0C2-CCAC-413E-B69C-0B3FDBE0A698}" type="pres">
      <dgm:prSet presAssocID="{F0211003-E4F9-42DE-8CF4-D80B27849952}" presName="bgRect" presStyleLbl="bgShp" presStyleIdx="3" presStyleCnt="4"/>
      <dgm:spPr/>
    </dgm:pt>
    <dgm:pt modelId="{764F3521-FEA0-4C67-AAEC-25FAB375F39D}" type="pres">
      <dgm:prSet presAssocID="{F0211003-E4F9-42DE-8CF4-D80B2784995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andshake"/>
        </a:ext>
      </dgm:extLst>
    </dgm:pt>
    <dgm:pt modelId="{64EF8000-F7FC-494C-ABF7-23E1BD76040A}" type="pres">
      <dgm:prSet presAssocID="{F0211003-E4F9-42DE-8CF4-D80B27849952}" presName="spaceRect" presStyleCnt="0"/>
      <dgm:spPr/>
    </dgm:pt>
    <dgm:pt modelId="{8E9874AE-0858-47D8-BEDC-9B5C6E0426A1}" type="pres">
      <dgm:prSet presAssocID="{F0211003-E4F9-42DE-8CF4-D80B27849952}" presName="parTx" presStyleLbl="revTx" presStyleIdx="3" presStyleCnt="4">
        <dgm:presLayoutVars>
          <dgm:chMax val="0"/>
          <dgm:chPref val="0"/>
        </dgm:presLayoutVars>
      </dgm:prSet>
      <dgm:spPr/>
    </dgm:pt>
  </dgm:ptLst>
  <dgm:cxnLst>
    <dgm:cxn modelId="{98242613-25D0-4974-AA64-7371CB93EC60}" type="presOf" srcId="{4A993F6E-B1EB-4F77-AFAF-90C0A3A79614}" destId="{0EE5E08C-D5A3-4EC4-8350-DDDCC7694160}" srcOrd="0" destOrd="0" presId="urn:microsoft.com/office/officeart/2018/2/layout/IconVerticalSolidList"/>
    <dgm:cxn modelId="{6A2CBD38-A4C2-49F5-9D42-1F769750F465}" srcId="{4A993F6E-B1EB-4F77-AFAF-90C0A3A79614}" destId="{F0211003-E4F9-42DE-8CF4-D80B27849952}" srcOrd="3" destOrd="0" parTransId="{9E008AD5-150D-4C1E-BB18-FFB32CF360D3}" sibTransId="{60AFA796-4B24-44EA-BC45-114738440265}"/>
    <dgm:cxn modelId="{70E2123A-59BF-46C5-A5F6-3FBA8A301768}" type="presOf" srcId="{51553B33-EF79-4D6B-90CC-EB5C7BAC5ED5}" destId="{90402B83-F4CD-45AC-9B76-18E538166C3D}" srcOrd="0" destOrd="0" presId="urn:microsoft.com/office/officeart/2018/2/layout/IconVerticalSolidList"/>
    <dgm:cxn modelId="{0B433158-ED83-45BF-AE6B-E8570F45ADCD}" type="presOf" srcId="{F0211003-E4F9-42DE-8CF4-D80B27849952}" destId="{8E9874AE-0858-47D8-BEDC-9B5C6E0426A1}" srcOrd="0" destOrd="0" presId="urn:microsoft.com/office/officeart/2018/2/layout/IconVerticalSolidList"/>
    <dgm:cxn modelId="{5E7C9489-39C0-4357-9B4A-C13FEC1EDE4A}" type="presOf" srcId="{0ABB8D0C-D558-442B-9504-0E2B03A811AC}" destId="{FE770229-91E2-4834-83DC-4BFB5EBD334D}" srcOrd="0" destOrd="0" presId="urn:microsoft.com/office/officeart/2018/2/layout/IconVerticalSolidList"/>
    <dgm:cxn modelId="{E480B19D-4EE5-4394-BDD7-0593756B2EE5}" srcId="{4A993F6E-B1EB-4F77-AFAF-90C0A3A79614}" destId="{80146A2A-ED45-489C-A2FC-6C82CF5A7219}" srcOrd="2" destOrd="0" parTransId="{917A0270-8748-41BB-A416-1C54175D5C09}" sibTransId="{CDAEF7E9-6DAF-49F4-8CE2-8A86613BEF43}"/>
    <dgm:cxn modelId="{CA7052A7-C6ED-4FBD-B398-5AB39808A3B5}" type="presOf" srcId="{80146A2A-ED45-489C-A2FC-6C82CF5A7219}" destId="{BEC180B8-EAB2-4C67-B3E9-CA38F8E979C8}" srcOrd="0" destOrd="0" presId="urn:microsoft.com/office/officeart/2018/2/layout/IconVerticalSolidList"/>
    <dgm:cxn modelId="{AE063CD8-8422-497B-87D3-8F8706A46D60}" srcId="{4A993F6E-B1EB-4F77-AFAF-90C0A3A79614}" destId="{51553B33-EF79-4D6B-90CC-EB5C7BAC5ED5}" srcOrd="0" destOrd="0" parTransId="{2A2D35B9-90D9-4176-8C47-BEAAF61F0B28}" sibTransId="{F6110EB2-87DA-432F-9FF5-00F2C5D5C191}"/>
    <dgm:cxn modelId="{BD3ADDF8-778A-47B5-961A-C1DF0F93D8B2}" srcId="{4A993F6E-B1EB-4F77-AFAF-90C0A3A79614}" destId="{0ABB8D0C-D558-442B-9504-0E2B03A811AC}" srcOrd="1" destOrd="0" parTransId="{5A5B181E-69AD-4040-8A2E-EC2CFD1D14D5}" sibTransId="{7598CF45-8A19-4516-808F-A09EC36B4A1E}"/>
    <dgm:cxn modelId="{1F128884-408E-470B-92F1-2A6D8BFB9BD0}" type="presParOf" srcId="{0EE5E08C-D5A3-4EC4-8350-DDDCC7694160}" destId="{1DE01579-7463-4866-A957-E910B8810D57}" srcOrd="0" destOrd="0" presId="urn:microsoft.com/office/officeart/2018/2/layout/IconVerticalSolidList"/>
    <dgm:cxn modelId="{F7121277-8EAD-4566-B730-39AC2BF54EAF}" type="presParOf" srcId="{1DE01579-7463-4866-A957-E910B8810D57}" destId="{BA09FDB9-0841-4B86-BB63-7EA2ADCE7B8C}" srcOrd="0" destOrd="0" presId="urn:microsoft.com/office/officeart/2018/2/layout/IconVerticalSolidList"/>
    <dgm:cxn modelId="{CD278B63-2ABF-41F3-A933-3ED813C642EE}" type="presParOf" srcId="{1DE01579-7463-4866-A957-E910B8810D57}" destId="{D3B8EA18-591D-4DA0-A77D-588DA62CD41B}" srcOrd="1" destOrd="0" presId="urn:microsoft.com/office/officeart/2018/2/layout/IconVerticalSolidList"/>
    <dgm:cxn modelId="{65031F84-A941-4DB1-94A4-23A76F73978B}" type="presParOf" srcId="{1DE01579-7463-4866-A957-E910B8810D57}" destId="{F013D514-210C-44F5-9094-609E18746DBF}" srcOrd="2" destOrd="0" presId="urn:microsoft.com/office/officeart/2018/2/layout/IconVerticalSolidList"/>
    <dgm:cxn modelId="{C900DD16-FCE3-46E6-A2D5-BAFD4E0829E1}" type="presParOf" srcId="{1DE01579-7463-4866-A957-E910B8810D57}" destId="{90402B83-F4CD-45AC-9B76-18E538166C3D}" srcOrd="3" destOrd="0" presId="urn:microsoft.com/office/officeart/2018/2/layout/IconVerticalSolidList"/>
    <dgm:cxn modelId="{E47A655E-292F-4D3C-80E8-60A672C994BE}" type="presParOf" srcId="{0EE5E08C-D5A3-4EC4-8350-DDDCC7694160}" destId="{03A7E295-CA26-44A4-B6D5-F45B346156D6}" srcOrd="1" destOrd="0" presId="urn:microsoft.com/office/officeart/2018/2/layout/IconVerticalSolidList"/>
    <dgm:cxn modelId="{260449A5-64A2-4908-902F-11CE5B502003}" type="presParOf" srcId="{0EE5E08C-D5A3-4EC4-8350-DDDCC7694160}" destId="{3FF1D03C-0192-4B4C-82B7-B32EC7982AAC}" srcOrd="2" destOrd="0" presId="urn:microsoft.com/office/officeart/2018/2/layout/IconVerticalSolidList"/>
    <dgm:cxn modelId="{1F9081AF-880F-45F2-A49F-0A60ED6B283D}" type="presParOf" srcId="{3FF1D03C-0192-4B4C-82B7-B32EC7982AAC}" destId="{F602690D-FB76-4B8C-96FB-F8AC7DF020F1}" srcOrd="0" destOrd="0" presId="urn:microsoft.com/office/officeart/2018/2/layout/IconVerticalSolidList"/>
    <dgm:cxn modelId="{EDF46369-3D34-484B-B793-817678D40042}" type="presParOf" srcId="{3FF1D03C-0192-4B4C-82B7-B32EC7982AAC}" destId="{8D9B2B62-78ED-4222-A676-CCA32D3649E4}" srcOrd="1" destOrd="0" presId="urn:microsoft.com/office/officeart/2018/2/layout/IconVerticalSolidList"/>
    <dgm:cxn modelId="{D6F15F3C-2D7B-4BBE-B103-9D7348248F2D}" type="presParOf" srcId="{3FF1D03C-0192-4B4C-82B7-B32EC7982AAC}" destId="{A18FEA58-6A40-4C9A-92D4-1A92F04FC198}" srcOrd="2" destOrd="0" presId="urn:microsoft.com/office/officeart/2018/2/layout/IconVerticalSolidList"/>
    <dgm:cxn modelId="{9ED3CC43-B40C-4400-AB56-B6422CBF8454}" type="presParOf" srcId="{3FF1D03C-0192-4B4C-82B7-B32EC7982AAC}" destId="{FE770229-91E2-4834-83DC-4BFB5EBD334D}" srcOrd="3" destOrd="0" presId="urn:microsoft.com/office/officeart/2018/2/layout/IconVerticalSolidList"/>
    <dgm:cxn modelId="{29B5477F-2A08-4C6F-9944-5E1B4B8D7182}" type="presParOf" srcId="{0EE5E08C-D5A3-4EC4-8350-DDDCC7694160}" destId="{3A15E59F-AF48-4B4B-82A5-F5BA9509089D}" srcOrd="3" destOrd="0" presId="urn:microsoft.com/office/officeart/2018/2/layout/IconVerticalSolidList"/>
    <dgm:cxn modelId="{E3FECF3F-7624-4883-A2B6-B5A1AD120D5B}" type="presParOf" srcId="{0EE5E08C-D5A3-4EC4-8350-DDDCC7694160}" destId="{F7065E32-E27D-4470-8A43-96893706C726}" srcOrd="4" destOrd="0" presId="urn:microsoft.com/office/officeart/2018/2/layout/IconVerticalSolidList"/>
    <dgm:cxn modelId="{9ACB5B4D-AB8E-466C-83F8-F6C8C4B27D64}" type="presParOf" srcId="{F7065E32-E27D-4470-8A43-96893706C726}" destId="{3EEDC2F9-FE32-43A2-AFAA-BE383501B867}" srcOrd="0" destOrd="0" presId="urn:microsoft.com/office/officeart/2018/2/layout/IconVerticalSolidList"/>
    <dgm:cxn modelId="{C82FF444-4FAA-4E46-B88C-AACBFD76A860}" type="presParOf" srcId="{F7065E32-E27D-4470-8A43-96893706C726}" destId="{0FBE11CC-5921-49EB-834F-CE98B22B1A4C}" srcOrd="1" destOrd="0" presId="urn:microsoft.com/office/officeart/2018/2/layout/IconVerticalSolidList"/>
    <dgm:cxn modelId="{44BF0507-086D-40F0-B283-107F5ECF5B2C}" type="presParOf" srcId="{F7065E32-E27D-4470-8A43-96893706C726}" destId="{10F4664D-8FC8-45D1-B30A-584223465B46}" srcOrd="2" destOrd="0" presId="urn:microsoft.com/office/officeart/2018/2/layout/IconVerticalSolidList"/>
    <dgm:cxn modelId="{14C740D4-F533-471F-B11E-A1128BC14D85}" type="presParOf" srcId="{F7065E32-E27D-4470-8A43-96893706C726}" destId="{BEC180B8-EAB2-4C67-B3E9-CA38F8E979C8}" srcOrd="3" destOrd="0" presId="urn:microsoft.com/office/officeart/2018/2/layout/IconVerticalSolidList"/>
    <dgm:cxn modelId="{D382D261-A925-4C2C-AC9E-1898CC4B4F21}" type="presParOf" srcId="{0EE5E08C-D5A3-4EC4-8350-DDDCC7694160}" destId="{181040E2-B3BF-4A02-86C1-C9138D3AC5E8}" srcOrd="5" destOrd="0" presId="urn:microsoft.com/office/officeart/2018/2/layout/IconVerticalSolidList"/>
    <dgm:cxn modelId="{736E05A7-51BB-41AA-894F-1E23F985EE27}" type="presParOf" srcId="{0EE5E08C-D5A3-4EC4-8350-DDDCC7694160}" destId="{9A0D2626-7AC0-488E-B355-ACF139BCDEAA}" srcOrd="6" destOrd="0" presId="urn:microsoft.com/office/officeart/2018/2/layout/IconVerticalSolidList"/>
    <dgm:cxn modelId="{B63BB9AA-E051-4297-87BA-ACAAEEDEDDB9}" type="presParOf" srcId="{9A0D2626-7AC0-488E-B355-ACF139BCDEAA}" destId="{7A4CD0C2-CCAC-413E-B69C-0B3FDBE0A698}" srcOrd="0" destOrd="0" presId="urn:microsoft.com/office/officeart/2018/2/layout/IconVerticalSolidList"/>
    <dgm:cxn modelId="{6CFDC276-DC8D-4653-9EC7-9C9745B34432}" type="presParOf" srcId="{9A0D2626-7AC0-488E-B355-ACF139BCDEAA}" destId="{764F3521-FEA0-4C67-AAEC-25FAB375F39D}" srcOrd="1" destOrd="0" presId="urn:microsoft.com/office/officeart/2018/2/layout/IconVerticalSolidList"/>
    <dgm:cxn modelId="{6253C9C4-9C29-4018-B225-C1FAC4969DDA}" type="presParOf" srcId="{9A0D2626-7AC0-488E-B355-ACF139BCDEAA}" destId="{64EF8000-F7FC-494C-ABF7-23E1BD76040A}" srcOrd="2" destOrd="0" presId="urn:microsoft.com/office/officeart/2018/2/layout/IconVerticalSolidList"/>
    <dgm:cxn modelId="{D99DB477-6370-4716-98A3-0CDC759E32DB}" type="presParOf" srcId="{9A0D2626-7AC0-488E-B355-ACF139BCDEAA}" destId="{8E9874AE-0858-47D8-BEDC-9B5C6E0426A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11A9145-DAD7-4C9A-A8FE-388DAC2156EB}" type="doc">
      <dgm:prSet loTypeId="urn:microsoft.com/office/officeart/2005/8/layout/process1" loCatId="process" qsTypeId="urn:microsoft.com/office/officeart/2005/8/quickstyle/simple1" qsCatId="simple" csTypeId="urn:microsoft.com/office/officeart/2005/8/colors/accent1_2" csCatId="accent1" phldr="1"/>
      <dgm:spPr/>
    </dgm:pt>
    <dgm:pt modelId="{5E041900-302F-4F04-BEC0-A94B2C8EF55F}">
      <dgm:prSet phldrT="[Text]"/>
      <dgm:spPr/>
      <dgm:t>
        <a:bodyPr/>
        <a:lstStyle/>
        <a:p>
          <a:r>
            <a:rPr lang="en-US" b="1" dirty="0">
              <a:solidFill>
                <a:schemeClr val="tx1"/>
              </a:solidFill>
            </a:rPr>
            <a:t>Department</a:t>
          </a:r>
        </a:p>
        <a:p>
          <a:endParaRPr lang="en-US" dirty="0">
            <a:solidFill>
              <a:schemeClr val="tx1"/>
            </a:solidFill>
          </a:endParaRPr>
        </a:p>
        <a:p>
          <a:r>
            <a:rPr lang="en-US" dirty="0">
              <a:solidFill>
                <a:schemeClr val="tx1"/>
              </a:solidFill>
            </a:rPr>
            <a:t>Submits ICIF form along with description of job duties to payroll for review prior to work being performed.</a:t>
          </a:r>
        </a:p>
      </dgm:t>
    </dgm:pt>
    <dgm:pt modelId="{B1EBC53F-4055-4230-AC1D-C537D112A0F0}" type="parTrans" cxnId="{C9298B99-9F81-4B06-BE94-10E5A99CE2F5}">
      <dgm:prSet/>
      <dgm:spPr/>
      <dgm:t>
        <a:bodyPr/>
        <a:lstStyle/>
        <a:p>
          <a:endParaRPr lang="en-US"/>
        </a:p>
      </dgm:t>
    </dgm:pt>
    <dgm:pt modelId="{EABCBC73-0800-44BD-9559-D8E55BE4C734}" type="sibTrans" cxnId="{C9298B99-9F81-4B06-BE94-10E5A99CE2F5}">
      <dgm:prSet/>
      <dgm:spPr/>
      <dgm:t>
        <a:bodyPr/>
        <a:lstStyle/>
        <a:p>
          <a:endParaRPr lang="en-US"/>
        </a:p>
      </dgm:t>
    </dgm:pt>
    <dgm:pt modelId="{7B8D4A54-9557-430B-BDE9-249EB7F1E19F}">
      <dgm:prSet phldrT="[Text]" custT="1"/>
      <dgm:spPr/>
      <dgm:t>
        <a:bodyPr/>
        <a:lstStyle/>
        <a:p>
          <a:r>
            <a:rPr lang="en-US" sz="1800" b="1" dirty="0">
              <a:solidFill>
                <a:schemeClr val="tx1"/>
              </a:solidFill>
            </a:rPr>
            <a:t>Payroll Services</a:t>
          </a:r>
        </a:p>
        <a:p>
          <a:r>
            <a:rPr lang="en-US" sz="1600" b="0" dirty="0">
              <a:solidFill>
                <a:schemeClr val="tx1"/>
              </a:solidFill>
            </a:rPr>
            <a:t>Reviews ICIF to assess individual’s eligibility as an IC and communicates determination and next steps to the department.</a:t>
          </a:r>
        </a:p>
      </dgm:t>
    </dgm:pt>
    <dgm:pt modelId="{21D03BC7-4C31-4142-9043-9A91A47204E8}" type="parTrans" cxnId="{69432C7D-C116-4BDF-B95B-9E4354014BA7}">
      <dgm:prSet/>
      <dgm:spPr/>
      <dgm:t>
        <a:bodyPr/>
        <a:lstStyle/>
        <a:p>
          <a:endParaRPr lang="en-US"/>
        </a:p>
      </dgm:t>
    </dgm:pt>
    <dgm:pt modelId="{6373E8A9-BFC1-4B36-8FBD-766BFD574D4C}" type="sibTrans" cxnId="{69432C7D-C116-4BDF-B95B-9E4354014BA7}">
      <dgm:prSet/>
      <dgm:spPr/>
      <dgm:t>
        <a:bodyPr/>
        <a:lstStyle/>
        <a:p>
          <a:endParaRPr lang="en-US"/>
        </a:p>
      </dgm:t>
    </dgm:pt>
    <dgm:pt modelId="{0611660C-0745-4123-B5C0-1915DD0EB5A3}">
      <dgm:prSet custT="1"/>
      <dgm:spPr/>
      <dgm:t>
        <a:bodyPr/>
        <a:lstStyle/>
        <a:p>
          <a:r>
            <a:rPr lang="en-US" sz="1800" b="1" dirty="0">
              <a:solidFill>
                <a:schemeClr val="tx1"/>
              </a:solidFill>
            </a:rPr>
            <a:t>Approved</a:t>
          </a:r>
        </a:p>
        <a:p>
          <a:r>
            <a:rPr lang="en-US" sz="1800" dirty="0">
              <a:solidFill>
                <a:schemeClr val="tx1"/>
              </a:solidFill>
            </a:rPr>
            <a:t>Create service voucher and attach a copy of the approved ICIF</a:t>
          </a:r>
        </a:p>
      </dgm:t>
    </dgm:pt>
    <dgm:pt modelId="{9DD00FF8-91D3-4AF6-989B-081751D335F7}" type="parTrans" cxnId="{455F9009-1869-4B4B-BEC1-B2046FF5342F}">
      <dgm:prSet/>
      <dgm:spPr/>
      <dgm:t>
        <a:bodyPr/>
        <a:lstStyle/>
        <a:p>
          <a:endParaRPr lang="en-US"/>
        </a:p>
      </dgm:t>
    </dgm:pt>
    <dgm:pt modelId="{CEA9B8C3-C46F-4B23-96A0-A111BC5A205A}" type="sibTrans" cxnId="{455F9009-1869-4B4B-BEC1-B2046FF5342F}">
      <dgm:prSet/>
      <dgm:spPr/>
      <dgm:t>
        <a:bodyPr/>
        <a:lstStyle/>
        <a:p>
          <a:endParaRPr lang="en-US"/>
        </a:p>
      </dgm:t>
    </dgm:pt>
    <dgm:pt modelId="{9454260E-730E-4806-8ED7-2A7F8786F61F}" type="pres">
      <dgm:prSet presAssocID="{211A9145-DAD7-4C9A-A8FE-388DAC2156EB}" presName="Name0" presStyleCnt="0">
        <dgm:presLayoutVars>
          <dgm:dir/>
          <dgm:resizeHandles val="exact"/>
        </dgm:presLayoutVars>
      </dgm:prSet>
      <dgm:spPr/>
    </dgm:pt>
    <dgm:pt modelId="{08321580-A6D2-4884-B464-6AA042A7CAE0}" type="pres">
      <dgm:prSet presAssocID="{5E041900-302F-4F04-BEC0-A94B2C8EF55F}" presName="node" presStyleLbl="node1" presStyleIdx="0" presStyleCnt="3">
        <dgm:presLayoutVars>
          <dgm:bulletEnabled val="1"/>
        </dgm:presLayoutVars>
      </dgm:prSet>
      <dgm:spPr/>
    </dgm:pt>
    <dgm:pt modelId="{C665E4E4-FD0D-4743-818A-BF15351081B6}" type="pres">
      <dgm:prSet presAssocID="{EABCBC73-0800-44BD-9559-D8E55BE4C734}" presName="sibTrans" presStyleLbl="sibTrans2D1" presStyleIdx="0" presStyleCnt="2"/>
      <dgm:spPr/>
    </dgm:pt>
    <dgm:pt modelId="{66387D5F-A711-41E6-AD06-A466DF42F26F}" type="pres">
      <dgm:prSet presAssocID="{EABCBC73-0800-44BD-9559-D8E55BE4C734}" presName="connectorText" presStyleLbl="sibTrans2D1" presStyleIdx="0" presStyleCnt="2"/>
      <dgm:spPr/>
    </dgm:pt>
    <dgm:pt modelId="{84E62609-128B-44A6-8AE7-532800F11B27}" type="pres">
      <dgm:prSet presAssocID="{7B8D4A54-9557-430B-BDE9-249EB7F1E19F}" presName="node" presStyleLbl="node1" presStyleIdx="1" presStyleCnt="3" custLinFactNeighborX="-11319">
        <dgm:presLayoutVars>
          <dgm:bulletEnabled val="1"/>
        </dgm:presLayoutVars>
      </dgm:prSet>
      <dgm:spPr/>
    </dgm:pt>
    <dgm:pt modelId="{D5AA7517-61D5-4A44-A6AB-D142EB736C1E}" type="pres">
      <dgm:prSet presAssocID="{6373E8A9-BFC1-4B36-8FBD-766BFD574D4C}" presName="sibTrans" presStyleLbl="sibTrans2D1" presStyleIdx="1" presStyleCnt="2"/>
      <dgm:spPr/>
    </dgm:pt>
    <dgm:pt modelId="{A66D61DF-EB3C-46F3-A41F-2C5C23A462DF}" type="pres">
      <dgm:prSet presAssocID="{6373E8A9-BFC1-4B36-8FBD-766BFD574D4C}" presName="connectorText" presStyleLbl="sibTrans2D1" presStyleIdx="1" presStyleCnt="2"/>
      <dgm:spPr/>
    </dgm:pt>
    <dgm:pt modelId="{55AF7D70-2EBC-4182-9CBE-2B5EF5B78B31}" type="pres">
      <dgm:prSet presAssocID="{0611660C-0745-4123-B5C0-1915DD0EB5A3}" presName="node" presStyleLbl="node1" presStyleIdx="2" presStyleCnt="3">
        <dgm:presLayoutVars>
          <dgm:bulletEnabled val="1"/>
        </dgm:presLayoutVars>
      </dgm:prSet>
      <dgm:spPr/>
    </dgm:pt>
  </dgm:ptLst>
  <dgm:cxnLst>
    <dgm:cxn modelId="{455F9009-1869-4B4B-BEC1-B2046FF5342F}" srcId="{211A9145-DAD7-4C9A-A8FE-388DAC2156EB}" destId="{0611660C-0745-4123-B5C0-1915DD0EB5A3}" srcOrd="2" destOrd="0" parTransId="{9DD00FF8-91D3-4AF6-989B-081751D335F7}" sibTransId="{CEA9B8C3-C46F-4B23-96A0-A111BC5A205A}"/>
    <dgm:cxn modelId="{5B020161-AC68-4A57-AC12-4EB5CD0109A7}" type="presOf" srcId="{5E041900-302F-4F04-BEC0-A94B2C8EF55F}" destId="{08321580-A6D2-4884-B464-6AA042A7CAE0}" srcOrd="0" destOrd="0" presId="urn:microsoft.com/office/officeart/2005/8/layout/process1"/>
    <dgm:cxn modelId="{E01B9258-2A06-4EB5-8D5D-B4FD6DC8151D}" type="presOf" srcId="{7B8D4A54-9557-430B-BDE9-249EB7F1E19F}" destId="{84E62609-128B-44A6-8AE7-532800F11B27}" srcOrd="0" destOrd="0" presId="urn:microsoft.com/office/officeart/2005/8/layout/process1"/>
    <dgm:cxn modelId="{D0A7875A-D41A-4C38-976D-7BFC2FCFC6E9}" type="presOf" srcId="{EABCBC73-0800-44BD-9559-D8E55BE4C734}" destId="{C665E4E4-FD0D-4743-818A-BF15351081B6}" srcOrd="0" destOrd="0" presId="urn:microsoft.com/office/officeart/2005/8/layout/process1"/>
    <dgm:cxn modelId="{69432C7D-C116-4BDF-B95B-9E4354014BA7}" srcId="{211A9145-DAD7-4C9A-A8FE-388DAC2156EB}" destId="{7B8D4A54-9557-430B-BDE9-249EB7F1E19F}" srcOrd="1" destOrd="0" parTransId="{21D03BC7-4C31-4142-9043-9A91A47204E8}" sibTransId="{6373E8A9-BFC1-4B36-8FBD-766BFD574D4C}"/>
    <dgm:cxn modelId="{56ECE07E-A0BC-48F2-86B2-63EBED9C0D82}" type="presOf" srcId="{6373E8A9-BFC1-4B36-8FBD-766BFD574D4C}" destId="{D5AA7517-61D5-4A44-A6AB-D142EB736C1E}" srcOrd="0" destOrd="0" presId="urn:microsoft.com/office/officeart/2005/8/layout/process1"/>
    <dgm:cxn modelId="{B3273999-1894-465E-885D-557F75897C6D}" type="presOf" srcId="{0611660C-0745-4123-B5C0-1915DD0EB5A3}" destId="{55AF7D70-2EBC-4182-9CBE-2B5EF5B78B31}" srcOrd="0" destOrd="0" presId="urn:microsoft.com/office/officeart/2005/8/layout/process1"/>
    <dgm:cxn modelId="{C9298B99-9F81-4B06-BE94-10E5A99CE2F5}" srcId="{211A9145-DAD7-4C9A-A8FE-388DAC2156EB}" destId="{5E041900-302F-4F04-BEC0-A94B2C8EF55F}" srcOrd="0" destOrd="0" parTransId="{B1EBC53F-4055-4230-AC1D-C537D112A0F0}" sibTransId="{EABCBC73-0800-44BD-9559-D8E55BE4C734}"/>
    <dgm:cxn modelId="{AB71E0AD-3702-4B47-A2CA-F0479EF9B45A}" type="presOf" srcId="{211A9145-DAD7-4C9A-A8FE-388DAC2156EB}" destId="{9454260E-730E-4806-8ED7-2A7F8786F61F}" srcOrd="0" destOrd="0" presId="urn:microsoft.com/office/officeart/2005/8/layout/process1"/>
    <dgm:cxn modelId="{6575E7C0-A51D-4F2E-9DB8-012B89E0085F}" type="presOf" srcId="{EABCBC73-0800-44BD-9559-D8E55BE4C734}" destId="{66387D5F-A711-41E6-AD06-A466DF42F26F}" srcOrd="1" destOrd="0" presId="urn:microsoft.com/office/officeart/2005/8/layout/process1"/>
    <dgm:cxn modelId="{AEABEFD3-ECF0-4FE4-8A7E-0337AFE966F2}" type="presOf" srcId="{6373E8A9-BFC1-4B36-8FBD-766BFD574D4C}" destId="{A66D61DF-EB3C-46F3-A41F-2C5C23A462DF}" srcOrd="1" destOrd="0" presId="urn:microsoft.com/office/officeart/2005/8/layout/process1"/>
    <dgm:cxn modelId="{39082C01-28D6-4917-8610-7443CF9E246D}" type="presParOf" srcId="{9454260E-730E-4806-8ED7-2A7F8786F61F}" destId="{08321580-A6D2-4884-B464-6AA042A7CAE0}" srcOrd="0" destOrd="0" presId="urn:microsoft.com/office/officeart/2005/8/layout/process1"/>
    <dgm:cxn modelId="{652E7597-D0E8-4C0E-AE81-78FA8AE7F19F}" type="presParOf" srcId="{9454260E-730E-4806-8ED7-2A7F8786F61F}" destId="{C665E4E4-FD0D-4743-818A-BF15351081B6}" srcOrd="1" destOrd="0" presId="urn:microsoft.com/office/officeart/2005/8/layout/process1"/>
    <dgm:cxn modelId="{FB7589BF-2025-4321-89FF-4CBA265A1063}" type="presParOf" srcId="{C665E4E4-FD0D-4743-818A-BF15351081B6}" destId="{66387D5F-A711-41E6-AD06-A466DF42F26F}" srcOrd="0" destOrd="0" presId="urn:microsoft.com/office/officeart/2005/8/layout/process1"/>
    <dgm:cxn modelId="{76074C57-AC71-4829-ACD3-446013EAF0B9}" type="presParOf" srcId="{9454260E-730E-4806-8ED7-2A7F8786F61F}" destId="{84E62609-128B-44A6-8AE7-532800F11B27}" srcOrd="2" destOrd="0" presId="urn:microsoft.com/office/officeart/2005/8/layout/process1"/>
    <dgm:cxn modelId="{71093347-D6A7-49C1-855F-C3570E783A54}" type="presParOf" srcId="{9454260E-730E-4806-8ED7-2A7F8786F61F}" destId="{D5AA7517-61D5-4A44-A6AB-D142EB736C1E}" srcOrd="3" destOrd="0" presId="urn:microsoft.com/office/officeart/2005/8/layout/process1"/>
    <dgm:cxn modelId="{AFC2022B-8591-4C52-8E46-CA07621C554C}" type="presParOf" srcId="{D5AA7517-61D5-4A44-A6AB-D142EB736C1E}" destId="{A66D61DF-EB3C-46F3-A41F-2C5C23A462DF}" srcOrd="0" destOrd="0" presId="urn:microsoft.com/office/officeart/2005/8/layout/process1"/>
    <dgm:cxn modelId="{046B450C-9A0B-46B6-938B-84D073DB9F69}" type="presParOf" srcId="{9454260E-730E-4806-8ED7-2A7F8786F61F}" destId="{55AF7D70-2EBC-4182-9CBE-2B5EF5B78B31}"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22A7B7-024F-4CF5-A79B-339EACE961C8}">
      <dsp:nvSpPr>
        <dsp:cNvPr id="0" name=""/>
        <dsp:cNvSpPr/>
      </dsp:nvSpPr>
      <dsp:spPr>
        <a:xfrm>
          <a:off x="0" y="1821"/>
          <a:ext cx="7886700" cy="92316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0484FC-06BB-417D-B7A2-C838EAA4D072}">
      <dsp:nvSpPr>
        <dsp:cNvPr id="0" name=""/>
        <dsp:cNvSpPr/>
      </dsp:nvSpPr>
      <dsp:spPr>
        <a:xfrm>
          <a:off x="279258" y="209534"/>
          <a:ext cx="507743" cy="50774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398BAD1-8B87-49BE-A7A6-7BF512E84E76}">
      <dsp:nvSpPr>
        <dsp:cNvPr id="0" name=""/>
        <dsp:cNvSpPr/>
      </dsp:nvSpPr>
      <dsp:spPr>
        <a:xfrm>
          <a:off x="1066260" y="1821"/>
          <a:ext cx="6820439" cy="9231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702" tIns="97702" rIns="97702" bIns="97702" numCol="1" spcCol="1270" anchor="ctr" anchorCtr="0">
          <a:noAutofit/>
        </a:bodyPr>
        <a:lstStyle/>
        <a:p>
          <a:pPr marL="0" lvl="0" indent="0" algn="l" defTabSz="800100">
            <a:lnSpc>
              <a:spcPct val="90000"/>
            </a:lnSpc>
            <a:spcBef>
              <a:spcPct val="0"/>
            </a:spcBef>
            <a:spcAft>
              <a:spcPct val="35000"/>
            </a:spcAft>
            <a:buNone/>
          </a:pPr>
          <a:r>
            <a:rPr lang="en-US" sz="1800" b="0" i="0" kern="1200" dirty="0"/>
            <a:t>Professor Q has requested a foreign complimentary appointment for her former postdoctoral researcher based in Venezuela. ​</a:t>
          </a:r>
          <a:endParaRPr lang="en-US" sz="1800" kern="1200" dirty="0"/>
        </a:p>
      </dsp:txBody>
      <dsp:txXfrm>
        <a:off x="1066260" y="1821"/>
        <a:ext cx="6820439" cy="923169"/>
      </dsp:txXfrm>
    </dsp:sp>
    <dsp:sp modelId="{62A8F665-982B-46F9-865A-A186169DDD3A}">
      <dsp:nvSpPr>
        <dsp:cNvPr id="0" name=""/>
        <dsp:cNvSpPr/>
      </dsp:nvSpPr>
      <dsp:spPr>
        <a:xfrm>
          <a:off x="0" y="1155783"/>
          <a:ext cx="7886700" cy="92316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BA15A4-2829-4905-B92B-01E0C97E8F43}">
      <dsp:nvSpPr>
        <dsp:cNvPr id="0" name=""/>
        <dsp:cNvSpPr/>
      </dsp:nvSpPr>
      <dsp:spPr>
        <a:xfrm>
          <a:off x="279258" y="1363496"/>
          <a:ext cx="507743" cy="50774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8E60F94-E563-4A7C-A9A4-627426502AA4}">
      <dsp:nvSpPr>
        <dsp:cNvPr id="0" name=""/>
        <dsp:cNvSpPr/>
      </dsp:nvSpPr>
      <dsp:spPr>
        <a:xfrm>
          <a:off x="1066260" y="1155783"/>
          <a:ext cx="6820439" cy="9231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702" tIns="97702" rIns="97702" bIns="97702" numCol="1" spcCol="1270" anchor="ctr" anchorCtr="0">
          <a:noAutofit/>
        </a:bodyPr>
        <a:lstStyle/>
        <a:p>
          <a:pPr marL="0" lvl="0" indent="0" algn="l" defTabSz="800100">
            <a:lnSpc>
              <a:spcPct val="90000"/>
            </a:lnSpc>
            <a:spcBef>
              <a:spcPct val="0"/>
            </a:spcBef>
            <a:spcAft>
              <a:spcPct val="35000"/>
            </a:spcAft>
            <a:buNone/>
          </a:pPr>
          <a:r>
            <a:rPr lang="en-US" sz="1800" b="0" i="0" kern="1200"/>
            <a:t>The individual will assist with data analysis for a federally funded research project. ​</a:t>
          </a:r>
          <a:endParaRPr lang="en-US" sz="1800" kern="1200"/>
        </a:p>
      </dsp:txBody>
      <dsp:txXfrm>
        <a:off x="1066260" y="1155783"/>
        <a:ext cx="6820439" cy="923169"/>
      </dsp:txXfrm>
    </dsp:sp>
    <dsp:sp modelId="{0B5448D7-3E66-4B51-B783-C45BC04B5267}">
      <dsp:nvSpPr>
        <dsp:cNvPr id="0" name=""/>
        <dsp:cNvSpPr/>
      </dsp:nvSpPr>
      <dsp:spPr>
        <a:xfrm>
          <a:off x="0" y="2309745"/>
          <a:ext cx="7886700" cy="92316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3A8D4A-36B9-4488-A9F0-FF502EC91837}">
      <dsp:nvSpPr>
        <dsp:cNvPr id="0" name=""/>
        <dsp:cNvSpPr/>
      </dsp:nvSpPr>
      <dsp:spPr>
        <a:xfrm>
          <a:off x="279258" y="2517458"/>
          <a:ext cx="507743" cy="50774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352979E-7D54-477C-AFC1-340048DADB54}">
      <dsp:nvSpPr>
        <dsp:cNvPr id="0" name=""/>
        <dsp:cNvSpPr/>
      </dsp:nvSpPr>
      <dsp:spPr>
        <a:xfrm>
          <a:off x="1066260" y="2309745"/>
          <a:ext cx="6820439" cy="9231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702" tIns="97702" rIns="97702" bIns="97702" numCol="1" spcCol="1270" anchor="ctr" anchorCtr="0">
          <a:noAutofit/>
        </a:bodyPr>
        <a:lstStyle/>
        <a:p>
          <a:pPr marL="0" lvl="0" indent="0" algn="l" defTabSz="800100">
            <a:lnSpc>
              <a:spcPct val="90000"/>
            </a:lnSpc>
            <a:spcBef>
              <a:spcPct val="0"/>
            </a:spcBef>
            <a:spcAft>
              <a:spcPct val="35000"/>
            </a:spcAft>
            <a:buNone/>
          </a:pPr>
          <a:r>
            <a:rPr lang="en-US" sz="1800" b="0" i="0" kern="1200"/>
            <a:t>The individual is not named on the federal award, and no financial compensation will be provided. ​</a:t>
          </a:r>
          <a:endParaRPr lang="en-US" sz="1800" kern="1200"/>
        </a:p>
      </dsp:txBody>
      <dsp:txXfrm>
        <a:off x="1066260" y="2309745"/>
        <a:ext cx="6820439" cy="923169"/>
      </dsp:txXfrm>
    </dsp:sp>
    <dsp:sp modelId="{110BE7E4-0B05-4043-86A5-1826876102DA}">
      <dsp:nvSpPr>
        <dsp:cNvPr id="0" name=""/>
        <dsp:cNvSpPr/>
      </dsp:nvSpPr>
      <dsp:spPr>
        <a:xfrm>
          <a:off x="0" y="3463707"/>
          <a:ext cx="7886700" cy="92316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C99641-365B-44F4-9C10-EAA5827690EB}">
      <dsp:nvSpPr>
        <dsp:cNvPr id="0" name=""/>
        <dsp:cNvSpPr/>
      </dsp:nvSpPr>
      <dsp:spPr>
        <a:xfrm>
          <a:off x="279258" y="3671420"/>
          <a:ext cx="507743" cy="50774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17FC359-A546-4D46-979F-3ECF23CC38FA}">
      <dsp:nvSpPr>
        <dsp:cNvPr id="0" name=""/>
        <dsp:cNvSpPr/>
      </dsp:nvSpPr>
      <dsp:spPr>
        <a:xfrm>
          <a:off x="1066260" y="3463707"/>
          <a:ext cx="6820439" cy="9231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702" tIns="97702" rIns="97702" bIns="97702" numCol="1" spcCol="1270" anchor="ctr" anchorCtr="0">
          <a:noAutofit/>
        </a:bodyPr>
        <a:lstStyle/>
        <a:p>
          <a:pPr marL="0" lvl="0" indent="0" algn="l" defTabSz="800100">
            <a:lnSpc>
              <a:spcPct val="90000"/>
            </a:lnSpc>
            <a:spcBef>
              <a:spcPct val="0"/>
            </a:spcBef>
            <a:spcAft>
              <a:spcPct val="35000"/>
            </a:spcAft>
            <a:buNone/>
          </a:pPr>
          <a:r>
            <a:rPr lang="en-US" sz="1800" b="0" i="0" kern="1200"/>
            <a:t>Research data will be shared via Professor Q's Research Data Storage Service (RDSS) site.​</a:t>
          </a:r>
          <a:endParaRPr lang="en-US" sz="1800" kern="1200"/>
        </a:p>
      </dsp:txBody>
      <dsp:txXfrm>
        <a:off x="1066260" y="3463707"/>
        <a:ext cx="6820439" cy="9231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09FDB9-0841-4B86-BB63-7EA2ADCE7B8C}">
      <dsp:nvSpPr>
        <dsp:cNvPr id="0" name=""/>
        <dsp:cNvSpPr/>
      </dsp:nvSpPr>
      <dsp:spPr>
        <a:xfrm>
          <a:off x="0" y="1821"/>
          <a:ext cx="7886700" cy="92316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B8EA18-591D-4DA0-A77D-588DA62CD41B}">
      <dsp:nvSpPr>
        <dsp:cNvPr id="0" name=""/>
        <dsp:cNvSpPr/>
      </dsp:nvSpPr>
      <dsp:spPr>
        <a:xfrm>
          <a:off x="279258" y="209534"/>
          <a:ext cx="507743" cy="50774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0402B83-F4CD-45AC-9B76-18E538166C3D}">
      <dsp:nvSpPr>
        <dsp:cNvPr id="0" name=""/>
        <dsp:cNvSpPr/>
      </dsp:nvSpPr>
      <dsp:spPr>
        <a:xfrm>
          <a:off x="1066260" y="1821"/>
          <a:ext cx="6820439" cy="9231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702" tIns="97702" rIns="97702" bIns="97702" numCol="1" spcCol="1270" anchor="ctr" anchorCtr="0">
          <a:noAutofit/>
        </a:bodyPr>
        <a:lstStyle/>
        <a:p>
          <a:pPr marL="0" lvl="0" indent="0" algn="l" defTabSz="755650">
            <a:lnSpc>
              <a:spcPct val="90000"/>
            </a:lnSpc>
            <a:spcBef>
              <a:spcPct val="0"/>
            </a:spcBef>
            <a:spcAft>
              <a:spcPct val="35000"/>
            </a:spcAft>
            <a:buNone/>
          </a:pPr>
          <a:r>
            <a:rPr lang="en-US" sz="1700" kern="1200" dirty="0"/>
            <a:t>Federal compliance is a team effort. No unit operates in isolation – our actions are interconnected, requiring coordination across multiple offices. </a:t>
          </a:r>
        </a:p>
      </dsp:txBody>
      <dsp:txXfrm>
        <a:off x="1066260" y="1821"/>
        <a:ext cx="6820439" cy="923169"/>
      </dsp:txXfrm>
    </dsp:sp>
    <dsp:sp modelId="{F602690D-FB76-4B8C-96FB-F8AC7DF020F1}">
      <dsp:nvSpPr>
        <dsp:cNvPr id="0" name=""/>
        <dsp:cNvSpPr/>
      </dsp:nvSpPr>
      <dsp:spPr>
        <a:xfrm>
          <a:off x="0" y="1155783"/>
          <a:ext cx="7886700" cy="92316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9B2B62-78ED-4222-A676-CCA32D3649E4}">
      <dsp:nvSpPr>
        <dsp:cNvPr id="0" name=""/>
        <dsp:cNvSpPr/>
      </dsp:nvSpPr>
      <dsp:spPr>
        <a:xfrm>
          <a:off x="279258" y="1363496"/>
          <a:ext cx="507743" cy="50774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E770229-91E2-4834-83DC-4BFB5EBD334D}">
      <dsp:nvSpPr>
        <dsp:cNvPr id="0" name=""/>
        <dsp:cNvSpPr/>
      </dsp:nvSpPr>
      <dsp:spPr>
        <a:xfrm>
          <a:off x="1066260" y="1155783"/>
          <a:ext cx="6820439" cy="9231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702" tIns="97702" rIns="97702" bIns="97702" numCol="1" spcCol="1270" anchor="ctr" anchorCtr="0">
          <a:noAutofit/>
        </a:bodyPr>
        <a:lstStyle/>
        <a:p>
          <a:pPr marL="0" lvl="0" indent="0" algn="l" defTabSz="755650">
            <a:lnSpc>
              <a:spcPct val="90000"/>
            </a:lnSpc>
            <a:spcBef>
              <a:spcPct val="0"/>
            </a:spcBef>
            <a:spcAft>
              <a:spcPct val="35000"/>
            </a:spcAft>
            <a:buNone/>
          </a:pPr>
          <a:r>
            <a:rPr lang="en-US" sz="1700" kern="1200" dirty="0"/>
            <a:t>Institutional controls help ensure compliance and consistency.</a:t>
          </a:r>
        </a:p>
      </dsp:txBody>
      <dsp:txXfrm>
        <a:off x="1066260" y="1155783"/>
        <a:ext cx="6820439" cy="923169"/>
      </dsp:txXfrm>
    </dsp:sp>
    <dsp:sp modelId="{3EEDC2F9-FE32-43A2-AFAA-BE383501B867}">
      <dsp:nvSpPr>
        <dsp:cNvPr id="0" name=""/>
        <dsp:cNvSpPr/>
      </dsp:nvSpPr>
      <dsp:spPr>
        <a:xfrm>
          <a:off x="0" y="2309745"/>
          <a:ext cx="7886700" cy="92316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BE11CC-5921-49EB-834F-CE98B22B1A4C}">
      <dsp:nvSpPr>
        <dsp:cNvPr id="0" name=""/>
        <dsp:cNvSpPr/>
      </dsp:nvSpPr>
      <dsp:spPr>
        <a:xfrm>
          <a:off x="279258" y="2517458"/>
          <a:ext cx="507743" cy="50774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EC180B8-EAB2-4C67-B3E9-CA38F8E979C8}">
      <dsp:nvSpPr>
        <dsp:cNvPr id="0" name=""/>
        <dsp:cNvSpPr/>
      </dsp:nvSpPr>
      <dsp:spPr>
        <a:xfrm>
          <a:off x="1066260" y="2309745"/>
          <a:ext cx="6820439" cy="9231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702" tIns="97702" rIns="97702" bIns="97702" numCol="1" spcCol="1270" anchor="ctr" anchorCtr="0">
          <a:noAutofit/>
        </a:bodyPr>
        <a:lstStyle/>
        <a:p>
          <a:pPr marL="0" lvl="0" indent="0" algn="l" defTabSz="755650">
            <a:lnSpc>
              <a:spcPct val="90000"/>
            </a:lnSpc>
            <a:spcBef>
              <a:spcPct val="0"/>
            </a:spcBef>
            <a:spcAft>
              <a:spcPct val="35000"/>
            </a:spcAft>
            <a:buNone/>
          </a:pPr>
          <a:r>
            <a:rPr lang="en-US" sz="1700" kern="1200" dirty="0"/>
            <a:t>Transparency and full disclosure are key </a:t>
          </a:r>
          <a:r>
            <a:rPr lang="en-US" sz="1700" kern="1200"/>
            <a:t>federal expectations.</a:t>
          </a:r>
          <a:endParaRPr lang="en-US" sz="1700" kern="1200" dirty="0"/>
        </a:p>
      </dsp:txBody>
      <dsp:txXfrm>
        <a:off x="1066260" y="2309745"/>
        <a:ext cx="6820439" cy="923169"/>
      </dsp:txXfrm>
    </dsp:sp>
    <dsp:sp modelId="{7A4CD0C2-CCAC-413E-B69C-0B3FDBE0A698}">
      <dsp:nvSpPr>
        <dsp:cNvPr id="0" name=""/>
        <dsp:cNvSpPr/>
      </dsp:nvSpPr>
      <dsp:spPr>
        <a:xfrm>
          <a:off x="0" y="3463707"/>
          <a:ext cx="7886700" cy="92316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4F3521-FEA0-4C67-AAEC-25FAB375F39D}">
      <dsp:nvSpPr>
        <dsp:cNvPr id="0" name=""/>
        <dsp:cNvSpPr/>
      </dsp:nvSpPr>
      <dsp:spPr>
        <a:xfrm>
          <a:off x="279258" y="3671420"/>
          <a:ext cx="507743" cy="50774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E9874AE-0858-47D8-BEDC-9B5C6E0426A1}">
      <dsp:nvSpPr>
        <dsp:cNvPr id="0" name=""/>
        <dsp:cNvSpPr/>
      </dsp:nvSpPr>
      <dsp:spPr>
        <a:xfrm>
          <a:off x="1066260" y="3463707"/>
          <a:ext cx="6820439" cy="9231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702" tIns="97702" rIns="97702" bIns="97702" numCol="1" spcCol="1270" anchor="ctr" anchorCtr="0">
          <a:noAutofit/>
        </a:bodyPr>
        <a:lstStyle/>
        <a:p>
          <a:pPr marL="0" lvl="0" indent="0" algn="l" defTabSz="755650">
            <a:lnSpc>
              <a:spcPct val="90000"/>
            </a:lnSpc>
            <a:spcBef>
              <a:spcPct val="0"/>
            </a:spcBef>
            <a:spcAft>
              <a:spcPct val="35000"/>
            </a:spcAft>
            <a:buNone/>
          </a:pPr>
          <a:r>
            <a:rPr lang="en-US" sz="1700" kern="1200"/>
            <a:t>Working together we try to ensure our research projects are compliant and well-supported.</a:t>
          </a:r>
        </a:p>
      </dsp:txBody>
      <dsp:txXfrm>
        <a:off x="1066260" y="3463707"/>
        <a:ext cx="6820439" cy="9231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21580-A6D2-4884-B464-6AA042A7CAE0}">
      <dsp:nvSpPr>
        <dsp:cNvPr id="0" name=""/>
        <dsp:cNvSpPr/>
      </dsp:nvSpPr>
      <dsp:spPr>
        <a:xfrm>
          <a:off x="6757" y="266742"/>
          <a:ext cx="2019670" cy="268868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Department</a:t>
          </a:r>
        </a:p>
        <a:p>
          <a:pPr marL="0" lvl="0" indent="0" algn="ctr" defTabSz="800100">
            <a:lnSpc>
              <a:spcPct val="90000"/>
            </a:lnSpc>
            <a:spcBef>
              <a:spcPct val="0"/>
            </a:spcBef>
            <a:spcAft>
              <a:spcPct val="35000"/>
            </a:spcAft>
            <a:buNone/>
          </a:pPr>
          <a:endParaRPr lang="en-US" sz="1800" kern="1200" dirty="0">
            <a:solidFill>
              <a:schemeClr val="tx1"/>
            </a:solidFill>
          </a:endParaRPr>
        </a:p>
        <a:p>
          <a:pPr marL="0" lvl="0" indent="0" algn="ctr" defTabSz="800100">
            <a:lnSpc>
              <a:spcPct val="90000"/>
            </a:lnSpc>
            <a:spcBef>
              <a:spcPct val="0"/>
            </a:spcBef>
            <a:spcAft>
              <a:spcPct val="35000"/>
            </a:spcAft>
            <a:buNone/>
          </a:pPr>
          <a:r>
            <a:rPr lang="en-US" sz="1800" kern="1200" dirty="0">
              <a:solidFill>
                <a:schemeClr val="tx1"/>
              </a:solidFill>
            </a:rPr>
            <a:t>Submits ICIF form along with description of job duties to payroll for review prior to work being performed.</a:t>
          </a:r>
        </a:p>
      </dsp:txBody>
      <dsp:txXfrm>
        <a:off x="65911" y="325896"/>
        <a:ext cx="1901362" cy="2570378"/>
      </dsp:txXfrm>
    </dsp:sp>
    <dsp:sp modelId="{C665E4E4-FD0D-4743-818A-BF15351081B6}">
      <dsp:nvSpPr>
        <dsp:cNvPr id="0" name=""/>
        <dsp:cNvSpPr/>
      </dsp:nvSpPr>
      <dsp:spPr>
        <a:xfrm>
          <a:off x="2205534" y="1360646"/>
          <a:ext cx="379705" cy="50087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2205534" y="1460822"/>
        <a:ext cx="265794" cy="300526"/>
      </dsp:txXfrm>
    </dsp:sp>
    <dsp:sp modelId="{84E62609-128B-44A6-8AE7-532800F11B27}">
      <dsp:nvSpPr>
        <dsp:cNvPr id="0" name=""/>
        <dsp:cNvSpPr/>
      </dsp:nvSpPr>
      <dsp:spPr>
        <a:xfrm>
          <a:off x="2742853" y="266742"/>
          <a:ext cx="2019670" cy="268868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Payroll Services</a:t>
          </a:r>
        </a:p>
        <a:p>
          <a:pPr marL="0" lvl="0" indent="0" algn="ctr" defTabSz="800100">
            <a:lnSpc>
              <a:spcPct val="90000"/>
            </a:lnSpc>
            <a:spcBef>
              <a:spcPct val="0"/>
            </a:spcBef>
            <a:spcAft>
              <a:spcPct val="35000"/>
            </a:spcAft>
            <a:buNone/>
          </a:pPr>
          <a:r>
            <a:rPr lang="en-US" sz="1600" b="0" kern="1200" dirty="0">
              <a:solidFill>
                <a:schemeClr val="tx1"/>
              </a:solidFill>
            </a:rPr>
            <a:t>Reviews ICIF to assess individual’s eligibility as an IC and communicates determination and next steps to the department.</a:t>
          </a:r>
        </a:p>
      </dsp:txBody>
      <dsp:txXfrm>
        <a:off x="2802007" y="325896"/>
        <a:ext cx="1901362" cy="2570378"/>
      </dsp:txXfrm>
    </dsp:sp>
    <dsp:sp modelId="{D5AA7517-61D5-4A44-A6AB-D142EB736C1E}">
      <dsp:nvSpPr>
        <dsp:cNvPr id="0" name=""/>
        <dsp:cNvSpPr/>
      </dsp:nvSpPr>
      <dsp:spPr>
        <a:xfrm>
          <a:off x="4987351" y="1360646"/>
          <a:ext cx="476634" cy="50087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987351" y="1460822"/>
        <a:ext cx="333644" cy="300526"/>
      </dsp:txXfrm>
    </dsp:sp>
    <dsp:sp modelId="{55AF7D70-2EBC-4182-9CBE-2B5EF5B78B31}">
      <dsp:nvSpPr>
        <dsp:cNvPr id="0" name=""/>
        <dsp:cNvSpPr/>
      </dsp:nvSpPr>
      <dsp:spPr>
        <a:xfrm>
          <a:off x="5661835" y="266742"/>
          <a:ext cx="2019670" cy="268868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Approved</a:t>
          </a:r>
        </a:p>
        <a:p>
          <a:pPr marL="0" lvl="0" indent="0" algn="ctr" defTabSz="800100">
            <a:lnSpc>
              <a:spcPct val="90000"/>
            </a:lnSpc>
            <a:spcBef>
              <a:spcPct val="0"/>
            </a:spcBef>
            <a:spcAft>
              <a:spcPct val="35000"/>
            </a:spcAft>
            <a:buNone/>
          </a:pPr>
          <a:r>
            <a:rPr lang="en-US" sz="1800" kern="1200" dirty="0">
              <a:solidFill>
                <a:schemeClr val="tx1"/>
              </a:solidFill>
            </a:rPr>
            <a:t>Create service voucher and attach a copy of the approved ICIF</a:t>
          </a:r>
        </a:p>
      </dsp:txBody>
      <dsp:txXfrm>
        <a:off x="5720989" y="325896"/>
        <a:ext cx="1901362" cy="257037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F77051E-B811-D949-830F-55D35BA79CE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72EC375-152E-3F4A-8C1A-308E3DFABC4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830E4C-56B7-2443-B370-610F8D1BCD9C}" type="datetimeFigureOut">
              <a:rPr lang="en-US" smtClean="0"/>
              <a:t>12/12/2025</a:t>
            </a:fld>
            <a:endParaRPr lang="en-US"/>
          </a:p>
        </p:txBody>
      </p:sp>
      <p:sp>
        <p:nvSpPr>
          <p:cNvPr id="4" name="Footer Placeholder 3">
            <a:extLst>
              <a:ext uri="{FF2B5EF4-FFF2-40B4-BE49-F238E27FC236}">
                <a16:creationId xmlns:a16="http://schemas.microsoft.com/office/drawing/2014/main" id="{3DAD90D4-C48B-C647-BA8A-B43CFA99A43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B40E78B-91EF-F148-8F7B-2AEC532510C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57D0152-5968-C24B-9EC0-2DFF74304A89}" type="slidenum">
              <a:rPr lang="en-US" smtClean="0"/>
              <a:t>‹#›</a:t>
            </a:fld>
            <a:endParaRPr lang="en-US"/>
          </a:p>
        </p:txBody>
      </p:sp>
    </p:spTree>
    <p:extLst>
      <p:ext uri="{BB962C8B-B14F-4D97-AF65-F5344CB8AC3E}">
        <p14:creationId xmlns:p14="http://schemas.microsoft.com/office/powerpoint/2010/main" val="15802488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D2FD1-B169-9B41-A890-0ECD81C3476C}" type="datetimeFigureOut">
              <a:rPr lang="en-US" smtClean="0"/>
              <a:t>12/12/2025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943EA-69D9-7E49-97CD-A49926F617C9}" type="slidenum">
              <a:rPr lang="en-US" smtClean="0"/>
              <a:t>‹#›</a:t>
            </a:fld>
            <a:endParaRPr lang="en-US" dirty="0"/>
          </a:p>
        </p:txBody>
      </p:sp>
    </p:spTree>
    <p:extLst>
      <p:ext uri="{BB962C8B-B14F-4D97-AF65-F5344CB8AC3E}">
        <p14:creationId xmlns:p14="http://schemas.microsoft.com/office/powerpoint/2010/main" val="1735127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1</a:t>
            </a:fld>
            <a:endParaRPr lang="en-US" dirty="0"/>
          </a:p>
        </p:txBody>
      </p:sp>
    </p:spTree>
    <p:extLst>
      <p:ext uri="{BB962C8B-B14F-4D97-AF65-F5344CB8AC3E}">
        <p14:creationId xmlns:p14="http://schemas.microsoft.com/office/powerpoint/2010/main" val="1749157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9943EA-69D9-7E49-97CD-A49926F617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0579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9943EA-69D9-7E49-97CD-A49926F617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31316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9943EA-69D9-7E49-97CD-A49926F617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18238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39</a:t>
            </a:fld>
            <a:endParaRPr lang="en-US" dirty="0"/>
          </a:p>
        </p:txBody>
      </p:sp>
    </p:spTree>
    <p:extLst>
      <p:ext uri="{BB962C8B-B14F-4D97-AF65-F5344CB8AC3E}">
        <p14:creationId xmlns:p14="http://schemas.microsoft.com/office/powerpoint/2010/main" val="1725676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9943EA-69D9-7E49-97CD-A49926F617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9157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9943EA-69D9-7E49-97CD-A49926F617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4558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9943EA-69D9-7E49-97CD-A49926F617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6502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9943EA-69D9-7E49-97CD-A49926F617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890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9943EA-69D9-7E49-97CD-A49926F617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7964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9943EA-69D9-7E49-97CD-A49926F617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9811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9943EA-69D9-7E49-97CD-A49926F617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3999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None/>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9943EA-69D9-7E49-97CD-A49926F617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00090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Solid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731044" y="2677626"/>
            <a:ext cx="6931628" cy="1847088"/>
          </a:xfrm>
        </p:spPr>
        <p:txBody>
          <a:bodyPr lIns="0" tIns="0" rIns="0" bIns="0" anchor="t" anchorCtr="0">
            <a:normAutofit/>
          </a:bodyPr>
          <a:lstStyle>
            <a:lvl1pPr algn="l">
              <a:defRPr sz="5200" b="1">
                <a:solidFill>
                  <a:schemeClr val="bg1"/>
                </a:solidFill>
                <a:latin typeface="Roboto" panose="02000000000000000000" pitchFamily="2" charset="0"/>
                <a:ea typeface="Roboto" panose="02000000000000000000" pitchFamily="2" charset="0"/>
                <a:cs typeface="Arial" panose="020B0604020202020204" pitchFamily="34" charset="0"/>
              </a:defRPr>
            </a:lvl1pPr>
          </a:lstStyle>
          <a:p>
            <a:r>
              <a:rPr lang="en-US" dirty="0"/>
              <a:t>Presentation Title Goes Right Here</a:t>
            </a:r>
          </a:p>
        </p:txBody>
      </p:sp>
      <p:cxnSp>
        <p:nvCxnSpPr>
          <p:cNvPr id="8" name="Straight Connector 7">
            <a:extLst>
              <a:ext uri="{FF2B5EF4-FFF2-40B4-BE49-F238E27FC236}">
                <a16:creationId xmlns:a16="http://schemas.microsoft.com/office/drawing/2014/main" id="{C4E1A789-3A04-9240-BCEC-3DACF2B52870}"/>
              </a:ext>
              <a:ext uri="{C183D7F6-B498-43B3-948B-1728B52AA6E4}">
                <adec:decorative xmlns:adec="http://schemas.microsoft.com/office/drawing/2017/decorative" val="1"/>
              </a:ext>
            </a:extLst>
          </p:cNvPr>
          <p:cNvCxnSpPr>
            <a:cxnSpLocks/>
          </p:cNvCxnSpPr>
          <p:nvPr userDrawn="1"/>
        </p:nvCxnSpPr>
        <p:spPr>
          <a:xfrm>
            <a:off x="730595" y="2438725"/>
            <a:ext cx="576398"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Subtitle 2">
            <a:extLst>
              <a:ext uri="{FF2B5EF4-FFF2-40B4-BE49-F238E27FC236}">
                <a16:creationId xmlns:a16="http://schemas.microsoft.com/office/drawing/2014/main" id="{7EBA0026-8676-FC4D-B8E3-23D67CC31E33}"/>
              </a:ext>
            </a:extLst>
          </p:cNvPr>
          <p:cNvSpPr>
            <a:spLocks noGrp="1"/>
          </p:cNvSpPr>
          <p:nvPr>
            <p:ph type="subTitle" idx="1" hasCustomPrompt="1"/>
          </p:nvPr>
        </p:nvSpPr>
        <p:spPr>
          <a:xfrm>
            <a:off x="731044" y="4709626"/>
            <a:ext cx="7765770" cy="365125"/>
          </a:xfrm>
        </p:spPr>
        <p:txBody>
          <a:bodyPr lIns="0" tIns="0" rIns="0" bIns="0">
            <a:normAutofit/>
          </a:bodyPr>
          <a:lstStyle>
            <a:lvl1pPr marL="0" indent="0" algn="l">
              <a:buNone/>
              <a:defRPr sz="2200" b="1">
                <a:solidFill>
                  <a:schemeClr val="accent1"/>
                </a:solidFill>
                <a:latin typeface="Roboto" panose="02000000000000000000" pitchFamily="2" charset="0"/>
                <a:ea typeface="Roboto" panose="02000000000000000000" pitchFamily="2"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PRESENTATION SUBTITLE</a:t>
            </a:r>
          </a:p>
        </p:txBody>
      </p:sp>
      <p:sp>
        <p:nvSpPr>
          <p:cNvPr id="11" name="Text Placeholder 15">
            <a:extLst>
              <a:ext uri="{FF2B5EF4-FFF2-40B4-BE49-F238E27FC236}">
                <a16:creationId xmlns:a16="http://schemas.microsoft.com/office/drawing/2014/main" id="{C56D6AE6-8806-5841-BD04-7C1509FA8029}"/>
              </a:ext>
            </a:extLst>
          </p:cNvPr>
          <p:cNvSpPr>
            <a:spLocks noGrp="1"/>
          </p:cNvSpPr>
          <p:nvPr>
            <p:ph type="body" sz="quarter" idx="10" hasCustomPrompt="1"/>
          </p:nvPr>
        </p:nvSpPr>
        <p:spPr>
          <a:xfrm>
            <a:off x="731044" y="5098725"/>
            <a:ext cx="7765770" cy="414991"/>
          </a:xfrm>
        </p:spPr>
        <p:txBody>
          <a:bodyPr lIns="0" tIns="0" rIns="0" bIns="0">
            <a:normAutofit/>
          </a:bodyPr>
          <a:lstStyle>
            <a:lvl1pPr marL="0" indent="0">
              <a:buNone/>
              <a:defRPr sz="2200">
                <a:solidFill>
                  <a:schemeClr val="bg1"/>
                </a:solidFill>
                <a:latin typeface="Roboto" panose="02000000000000000000" pitchFamily="2" charset="0"/>
                <a:ea typeface="Roboto" panose="02000000000000000000" pitchFamily="2" charset="0"/>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Month XX, 2020</a:t>
            </a:r>
          </a:p>
        </p:txBody>
      </p:sp>
      <p:sp>
        <p:nvSpPr>
          <p:cNvPr id="7" name="Footer Placeholder 4">
            <a:extLst>
              <a:ext uri="{FF2B5EF4-FFF2-40B4-BE49-F238E27FC236}">
                <a16:creationId xmlns:a16="http://schemas.microsoft.com/office/drawing/2014/main" id="{AA810B86-CAB7-EA43-BC2F-6E66762DC8D3}"/>
              </a:ext>
            </a:extLst>
          </p:cNvPr>
          <p:cNvSpPr>
            <a:spLocks noGrp="1"/>
          </p:cNvSpPr>
          <p:nvPr>
            <p:ph type="ftr" sz="quarter" idx="3"/>
          </p:nvPr>
        </p:nvSpPr>
        <p:spPr>
          <a:xfrm>
            <a:off x="714376" y="1774217"/>
            <a:ext cx="6948756" cy="365125"/>
          </a:xfrm>
          <a:prstGeom prst="rect">
            <a:avLst/>
          </a:prstGeom>
          <a:noFill/>
        </p:spPr>
        <p:txBody>
          <a:bodyPr vert="horz" lIns="0" tIns="0" rIns="0" bIns="0" rtlCol="0" anchor="ctr"/>
          <a:lstStyle>
            <a:lvl1pPr algn="l">
              <a:defRPr sz="1650" b="0">
                <a:solidFill>
                  <a:schemeClr val="bg1"/>
                </a:solidFill>
                <a:latin typeface="Roboto" panose="02000000000000000000" pitchFamily="2" charset="0"/>
                <a:ea typeface="Roboto" panose="02000000000000000000" pitchFamily="2" charset="0"/>
              </a:defRPr>
            </a:lvl1pPr>
          </a:lstStyle>
          <a:p>
            <a:r>
              <a:rPr lang="en-US" dirty="0"/>
              <a:t>Insert-&gt;Header and Footer-&gt;Type Customizable Name</a:t>
            </a:r>
          </a:p>
        </p:txBody>
      </p:sp>
      <p:pic>
        <p:nvPicPr>
          <p:cNvPr id="9" name="Picture 8" descr="The University of Iowa">
            <a:extLst>
              <a:ext uri="{FF2B5EF4-FFF2-40B4-BE49-F238E27FC236}">
                <a16:creationId xmlns:a16="http://schemas.microsoft.com/office/drawing/2014/main" id="{F79387AB-96AB-3C45-A320-91F134DB3255}"/>
              </a:ext>
            </a:extLst>
          </p:cNvPr>
          <p:cNvPicPr>
            <a:picLocks noChangeAspect="1"/>
          </p:cNvPicPr>
          <p:nvPr userDrawn="1"/>
        </p:nvPicPr>
        <p:blipFill>
          <a:blip r:embed="rId2"/>
          <a:stretch>
            <a:fillRect/>
          </a:stretch>
        </p:blipFill>
        <p:spPr>
          <a:xfrm>
            <a:off x="6476484" y="0"/>
            <a:ext cx="2020330" cy="962062"/>
          </a:xfrm>
          <a:prstGeom prst="rect">
            <a:avLst/>
          </a:prstGeom>
        </p:spPr>
      </p:pic>
    </p:spTree>
    <p:extLst>
      <p:ext uri="{BB962C8B-B14F-4D97-AF65-F5344CB8AC3E}">
        <p14:creationId xmlns:p14="http://schemas.microsoft.com/office/powerpoint/2010/main" val="35599010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45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ullet Slide - 2 Line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AEF4-B950-814D-A811-CD17BDDF049C}"/>
              </a:ext>
            </a:extLst>
          </p:cNvPr>
          <p:cNvSpPr>
            <a:spLocks noGrp="1"/>
          </p:cNvSpPr>
          <p:nvPr>
            <p:ph type="title" hasCustomPrompt="1"/>
          </p:nvPr>
        </p:nvSpPr>
        <p:spPr>
          <a:xfrm>
            <a:off x="714375" y="389510"/>
            <a:ext cx="7715250" cy="1331865"/>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 </a:t>
            </a:r>
            <a:br>
              <a:rPr lang="en-US" dirty="0"/>
            </a:br>
            <a:r>
              <a:rPr lang="en-US" dirty="0"/>
              <a:t>that runs to two lines</a:t>
            </a:r>
          </a:p>
        </p:txBody>
      </p:sp>
      <p:cxnSp>
        <p:nvCxnSpPr>
          <p:cNvPr id="8" name="Straight Connector 7">
            <a:extLst>
              <a:ext uri="{FF2B5EF4-FFF2-40B4-BE49-F238E27FC236}">
                <a16:creationId xmlns:a16="http://schemas.microsoft.com/office/drawing/2014/main" id="{CBB5BDD8-8221-F040-8AE0-3F33C4E24CA0}"/>
              </a:ext>
              <a:ext uri="{C183D7F6-B498-43B3-948B-1728B52AA6E4}">
                <adec:decorative xmlns:adec="http://schemas.microsoft.com/office/drawing/2017/decorative" val="1"/>
              </a:ext>
            </a:extLst>
          </p:cNvPr>
          <p:cNvCxnSpPr>
            <a:cxnSpLocks/>
          </p:cNvCxnSpPr>
          <p:nvPr userDrawn="1"/>
        </p:nvCxnSpPr>
        <p:spPr>
          <a:xfrm>
            <a:off x="714376" y="165786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714375" y="2050741"/>
            <a:ext cx="7715250" cy="3892859"/>
          </a:xfrm>
        </p:spPr>
        <p:txBody>
          <a:bodyPr lIns="0" tIns="0" rIns="0" bIns="0"/>
          <a:lstStyle>
            <a:lvl1pPr marL="171450" indent="-171450">
              <a:buClr>
                <a:schemeClr val="tx2"/>
              </a:buClr>
              <a:buSzPct val="95000"/>
              <a:buFont typeface="Arial" panose="020B0604020202020204" pitchFamily="34" charset="0"/>
              <a:buChar char="•"/>
              <a:defRPr sz="2400">
                <a:latin typeface="Roboto" panose="02000000000000000000" pitchFamily="2" charset="0"/>
                <a:ea typeface="Roboto" panose="02000000000000000000" pitchFamily="2" charset="0"/>
              </a:defRPr>
            </a:lvl1pPr>
            <a:lvl2pPr marL="514350" indent="-171450">
              <a:buClr>
                <a:schemeClr val="tx2"/>
              </a:buClr>
              <a:buSzPct val="100000"/>
              <a:buFont typeface="Roboto" panose="02000000000000000000" pitchFamily="2" charset="0"/>
              <a:buChar char="–"/>
              <a:defRPr sz="2000">
                <a:latin typeface="Roboto" panose="02000000000000000000" pitchFamily="2" charset="0"/>
                <a:ea typeface="Roboto" panose="02000000000000000000" pitchFamily="2" charset="0"/>
              </a:defRPr>
            </a:lvl2pPr>
            <a:lvl3pPr marL="857250" indent="-171450">
              <a:buClr>
                <a:schemeClr val="tx2"/>
              </a:buClr>
              <a:buSzPct val="100000"/>
              <a:buFont typeface="Arial" panose="020B0604020202020204" pitchFamily="34" charset="0"/>
              <a:buChar char="•"/>
              <a:defRPr>
                <a:latin typeface="Roboto" panose="02000000000000000000" pitchFamily="2" charset="0"/>
                <a:ea typeface="Roboto" panose="02000000000000000000" pitchFamily="2" charset="0"/>
              </a:defRPr>
            </a:lvl3pPr>
            <a:lvl4pPr marL="1200150" indent="-171450">
              <a:buClr>
                <a:schemeClr val="tx2"/>
              </a:buClr>
              <a:buSzPct val="100000"/>
              <a:buFont typeface="Arial" panose="020B0604020202020204" pitchFamily="34" charset="0"/>
              <a:buChar char="‒"/>
              <a:defRPr>
                <a:latin typeface="Roboto" panose="02000000000000000000" pitchFamily="2" charset="0"/>
                <a:ea typeface="Roboto" panose="02000000000000000000" pitchFamily="2" charset="0"/>
              </a:defRPr>
            </a:lvl4pPr>
            <a:lvl5pPr marL="1543050" indent="-171450">
              <a:buClr>
                <a:schemeClr val="tx2"/>
              </a:buClr>
              <a:buSzPct val="100000"/>
              <a:buFont typeface="Arial" panose="020B0604020202020204" pitchFamily="34" charset="0"/>
              <a:buChar char="•"/>
              <a:defRPr>
                <a:latin typeface="Roboto" panose="02000000000000000000" pitchFamily="2" charset="0"/>
                <a:ea typeface="Roboto"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a:extLst>
              <a:ext uri="{FF2B5EF4-FFF2-40B4-BE49-F238E27FC236}">
                <a16:creationId xmlns:a16="http://schemas.microsoft.com/office/drawing/2014/main" id="{7995AAAF-3BA6-4445-BF32-091644479611}"/>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9" name="Picture 8" descr="The University of Iowa">
            <a:extLst>
              <a:ext uri="{FF2B5EF4-FFF2-40B4-BE49-F238E27FC236}">
                <a16:creationId xmlns:a16="http://schemas.microsoft.com/office/drawing/2014/main" id="{ABEBFC15-B7A4-FB4F-B562-C691AE5316AD}"/>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10" name="Footer Placeholder 4">
            <a:extLst>
              <a:ext uri="{FF2B5EF4-FFF2-40B4-BE49-F238E27FC236}">
                <a16:creationId xmlns:a16="http://schemas.microsoft.com/office/drawing/2014/main" id="{E48D5845-E94B-FC44-882C-248EE3B0A58C}"/>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2897963369"/>
      </p:ext>
    </p:extLst>
  </p:cSld>
  <p:clrMapOvr>
    <a:masterClrMapping/>
  </p:clrMapOvr>
  <p:extLst>
    <p:ext uri="{DCECCB84-F9BA-43D5-87BE-67443E8EF086}">
      <p15:sldGuideLst xmlns:p15="http://schemas.microsoft.com/office/powerpoint/2012/main">
        <p15:guide id="1" orient="horz" pos="2400" userDrawn="1">
          <p15:clr>
            <a:srgbClr val="FBAE40"/>
          </p15:clr>
        </p15:guide>
        <p15:guide id="2" pos="2880" userDrawn="1">
          <p15:clr>
            <a:srgbClr val="FBAE40"/>
          </p15:clr>
        </p15:guide>
        <p15:guide id="3" pos="450" userDrawn="1">
          <p15:clr>
            <a:srgbClr val="FBAE40"/>
          </p15:clr>
        </p15:guide>
        <p15:guide id="4" pos="5310" userDrawn="1">
          <p15:clr>
            <a:srgbClr val="FBAE40"/>
          </p15:clr>
        </p15:guide>
        <p15:guide id="8" orient="horz" pos="374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Text Layout">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62D2F673-8F81-4982-AA66-35312BF3859C}"/>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E7D57D41-E534-4387-8837-F27E5C2408BD}"/>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5" y="1289198"/>
            <a:ext cx="3600168" cy="754602"/>
          </a:xfrm>
        </p:spPr>
        <p:txBody>
          <a:bodyPr lIns="0" tIns="0" rIns="0" bIns="0" anchor="b" anchorCtr="0">
            <a:norm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14" name="Content Placeholder 2">
            <a:extLst>
              <a:ext uri="{FF2B5EF4-FFF2-40B4-BE49-F238E27FC236}">
                <a16:creationId xmlns:a16="http://schemas.microsoft.com/office/drawing/2014/main" id="{968A6427-DC92-4AE6-82DE-34A0B3A972EE}"/>
              </a:ext>
            </a:extLst>
          </p:cNvPr>
          <p:cNvSpPr>
            <a:spLocks noGrp="1"/>
          </p:cNvSpPr>
          <p:nvPr>
            <p:ph idx="10" hasCustomPrompt="1"/>
          </p:nvPr>
        </p:nvSpPr>
        <p:spPr>
          <a:xfrm>
            <a:off x="714376" y="2276838"/>
            <a:ext cx="3600164" cy="327925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sp>
        <p:nvSpPr>
          <p:cNvPr id="19" name="Content Placeholder 2">
            <a:extLst>
              <a:ext uri="{FF2B5EF4-FFF2-40B4-BE49-F238E27FC236}">
                <a16:creationId xmlns:a16="http://schemas.microsoft.com/office/drawing/2014/main" id="{A07502CC-5B90-4BCF-B63B-36D026C9AE96}"/>
              </a:ext>
            </a:extLst>
          </p:cNvPr>
          <p:cNvSpPr>
            <a:spLocks noGrp="1"/>
          </p:cNvSpPr>
          <p:nvPr>
            <p:ph idx="15" hasCustomPrompt="1"/>
          </p:nvPr>
        </p:nvSpPr>
        <p:spPr>
          <a:xfrm>
            <a:off x="4825293" y="1279146"/>
            <a:ext cx="3600168" cy="754602"/>
          </a:xfrm>
        </p:spPr>
        <p:txBody>
          <a:bodyPr lIns="0" tIns="0" rIns="0" bIns="0" anchor="b" anchorCtr="0">
            <a:norm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20" name="Content Placeholder 2">
            <a:extLst>
              <a:ext uri="{FF2B5EF4-FFF2-40B4-BE49-F238E27FC236}">
                <a16:creationId xmlns:a16="http://schemas.microsoft.com/office/drawing/2014/main" id="{F169EF16-BA54-4279-A087-A65E4F26675F}"/>
              </a:ext>
            </a:extLst>
          </p:cNvPr>
          <p:cNvSpPr>
            <a:spLocks noGrp="1"/>
          </p:cNvSpPr>
          <p:nvPr>
            <p:ph idx="16" hasCustomPrompt="1"/>
          </p:nvPr>
        </p:nvSpPr>
        <p:spPr>
          <a:xfrm>
            <a:off x="4825294" y="2266786"/>
            <a:ext cx="3600168" cy="327925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cxnSp>
        <p:nvCxnSpPr>
          <p:cNvPr id="22" name="Straight Connector 21">
            <a:extLst>
              <a:ext uri="{FF2B5EF4-FFF2-40B4-BE49-F238E27FC236}">
                <a16:creationId xmlns:a16="http://schemas.microsoft.com/office/drawing/2014/main" id="{CEF932C4-F1C3-47F2-84B8-FEC885C1843C}"/>
              </a:ext>
            </a:extLst>
          </p:cNvPr>
          <p:cNvCxnSpPr>
            <a:cxnSpLocks/>
          </p:cNvCxnSpPr>
          <p:nvPr userDrawn="1"/>
        </p:nvCxnSpPr>
        <p:spPr>
          <a:xfrm>
            <a:off x="4572000" y="1686758"/>
            <a:ext cx="0" cy="4256842"/>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C8B99253-B000-1442-A7D2-EB536C15CBCB}"/>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12" name="Picture 11" descr="The University of Iowa">
            <a:extLst>
              <a:ext uri="{FF2B5EF4-FFF2-40B4-BE49-F238E27FC236}">
                <a16:creationId xmlns:a16="http://schemas.microsoft.com/office/drawing/2014/main" id="{FB445FB3-9F03-6E45-A046-D32E1D8AA792}"/>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13" name="Footer Placeholder 4">
            <a:extLst>
              <a:ext uri="{FF2B5EF4-FFF2-40B4-BE49-F238E27FC236}">
                <a16:creationId xmlns:a16="http://schemas.microsoft.com/office/drawing/2014/main" id="{BA149722-E418-5049-AB8B-86D90151F093}"/>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2899422758"/>
      </p:ext>
    </p:extLst>
  </p:cSld>
  <p:clrMapOvr>
    <a:masterClrMapping/>
  </p:clrMapOvr>
  <p:extLst>
    <p:ext uri="{DCECCB84-F9BA-43D5-87BE-67443E8EF086}">
      <p15:sldGuideLst xmlns:p15="http://schemas.microsoft.com/office/powerpoint/2012/main">
        <p15:guide id="1" orient="horz" pos="3744" userDrawn="1">
          <p15:clr>
            <a:srgbClr val="FBAE40"/>
          </p15:clr>
        </p15:guide>
        <p15:guide id="2" pos="449" userDrawn="1">
          <p15:clr>
            <a:srgbClr val="FBAE40"/>
          </p15:clr>
        </p15:guide>
        <p15:guide id="3" pos="5310" userDrawn="1">
          <p15:clr>
            <a:srgbClr val="FBAE40"/>
          </p15:clr>
        </p15:guide>
        <p15:guide id="4" pos="2880" userDrawn="1">
          <p15:clr>
            <a:srgbClr val="FBAE40"/>
          </p15:clr>
        </p15:guide>
        <p15:guide id="5" orient="horz" pos="1054" userDrawn="1">
          <p15:clr>
            <a:srgbClr val="FBAE40"/>
          </p15:clr>
        </p15:guide>
        <p15:guide id="6" orient="horz" pos="697" userDrawn="1">
          <p15:clr>
            <a:srgbClr val="FBAE40"/>
          </p15:clr>
        </p15:guide>
        <p15:guide id="7" orient="horz" pos="240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hree Column Text Layout">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B103BAF8-AE0C-4C2A-AFFE-5EFC74007B1B}"/>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E7D57D41-E534-4387-8837-F27E5C2408BD}"/>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5" y="1686758"/>
            <a:ext cx="2375055" cy="754602"/>
          </a:xfrm>
        </p:spPr>
        <p:txBody>
          <a:bodyPr lIns="0" tIns="0" rIns="0" bIns="0">
            <a:norm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14" name="Content Placeholder 2">
            <a:extLst>
              <a:ext uri="{FF2B5EF4-FFF2-40B4-BE49-F238E27FC236}">
                <a16:creationId xmlns:a16="http://schemas.microsoft.com/office/drawing/2014/main" id="{968A6427-DC92-4AE6-82DE-34A0B3A972EE}"/>
              </a:ext>
            </a:extLst>
          </p:cNvPr>
          <p:cNvSpPr>
            <a:spLocks noGrp="1"/>
          </p:cNvSpPr>
          <p:nvPr>
            <p:ph idx="10" hasCustomPrompt="1"/>
          </p:nvPr>
        </p:nvSpPr>
        <p:spPr>
          <a:xfrm>
            <a:off x="714376" y="2674398"/>
            <a:ext cx="2375055" cy="326920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sp>
        <p:nvSpPr>
          <p:cNvPr id="15" name="Content Placeholder 2">
            <a:extLst>
              <a:ext uri="{FF2B5EF4-FFF2-40B4-BE49-F238E27FC236}">
                <a16:creationId xmlns:a16="http://schemas.microsoft.com/office/drawing/2014/main" id="{700A296A-0A06-4FFB-B935-517187294F6B}"/>
              </a:ext>
            </a:extLst>
          </p:cNvPr>
          <p:cNvSpPr>
            <a:spLocks noGrp="1"/>
          </p:cNvSpPr>
          <p:nvPr>
            <p:ph idx="11" hasCustomPrompt="1"/>
          </p:nvPr>
        </p:nvSpPr>
        <p:spPr>
          <a:xfrm>
            <a:off x="3462289" y="1686756"/>
            <a:ext cx="2230029" cy="754602"/>
          </a:xfrm>
        </p:spPr>
        <p:txBody>
          <a:bodyPr lIns="0" tIns="0" rIns="0" bIns="0">
            <a:norm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16" name="Content Placeholder 2">
            <a:extLst>
              <a:ext uri="{FF2B5EF4-FFF2-40B4-BE49-F238E27FC236}">
                <a16:creationId xmlns:a16="http://schemas.microsoft.com/office/drawing/2014/main" id="{4DA600F9-1950-41BD-ACB3-21F2B5AE9494}"/>
              </a:ext>
            </a:extLst>
          </p:cNvPr>
          <p:cNvSpPr>
            <a:spLocks noGrp="1"/>
          </p:cNvSpPr>
          <p:nvPr>
            <p:ph idx="12" hasCustomPrompt="1"/>
          </p:nvPr>
        </p:nvSpPr>
        <p:spPr>
          <a:xfrm>
            <a:off x="3462290" y="2674396"/>
            <a:ext cx="2230029" cy="326920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sp>
        <p:nvSpPr>
          <p:cNvPr id="17" name="Content Placeholder 2">
            <a:extLst>
              <a:ext uri="{FF2B5EF4-FFF2-40B4-BE49-F238E27FC236}">
                <a16:creationId xmlns:a16="http://schemas.microsoft.com/office/drawing/2014/main" id="{D4DB30FF-E82C-424F-A06C-EFC3CFC45E36}"/>
              </a:ext>
            </a:extLst>
          </p:cNvPr>
          <p:cNvSpPr>
            <a:spLocks noGrp="1"/>
          </p:cNvSpPr>
          <p:nvPr>
            <p:ph idx="13" hasCustomPrompt="1"/>
          </p:nvPr>
        </p:nvSpPr>
        <p:spPr>
          <a:xfrm>
            <a:off x="6047636" y="1686756"/>
            <a:ext cx="2375055" cy="754602"/>
          </a:xfrm>
        </p:spPr>
        <p:txBody>
          <a:bodyPr lIns="0" tIns="0" rIns="0" bIns="0">
            <a:norm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18" name="Content Placeholder 2">
            <a:extLst>
              <a:ext uri="{FF2B5EF4-FFF2-40B4-BE49-F238E27FC236}">
                <a16:creationId xmlns:a16="http://schemas.microsoft.com/office/drawing/2014/main" id="{36DC4408-89C4-4D74-957E-B2A4D59F76AE}"/>
              </a:ext>
            </a:extLst>
          </p:cNvPr>
          <p:cNvSpPr>
            <a:spLocks noGrp="1"/>
          </p:cNvSpPr>
          <p:nvPr>
            <p:ph idx="14" hasCustomPrompt="1"/>
          </p:nvPr>
        </p:nvSpPr>
        <p:spPr>
          <a:xfrm>
            <a:off x="6047636" y="2674396"/>
            <a:ext cx="2375055" cy="326920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cxnSp>
        <p:nvCxnSpPr>
          <p:cNvPr id="12" name="Straight Connector 11">
            <a:extLst>
              <a:ext uri="{FF2B5EF4-FFF2-40B4-BE49-F238E27FC236}">
                <a16:creationId xmlns:a16="http://schemas.microsoft.com/office/drawing/2014/main" id="{3CA77083-F133-420F-93AD-77761878E852}"/>
              </a:ext>
            </a:extLst>
          </p:cNvPr>
          <p:cNvCxnSpPr/>
          <p:nvPr userDrawn="1"/>
        </p:nvCxnSpPr>
        <p:spPr>
          <a:xfrm>
            <a:off x="5854823" y="1679383"/>
            <a:ext cx="0" cy="4264218"/>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336E4CD-9037-4D69-A3E3-6380D9131A19}"/>
              </a:ext>
            </a:extLst>
          </p:cNvPr>
          <p:cNvCxnSpPr/>
          <p:nvPr userDrawn="1"/>
        </p:nvCxnSpPr>
        <p:spPr>
          <a:xfrm>
            <a:off x="3282518" y="1679383"/>
            <a:ext cx="0" cy="4264218"/>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2944143A-0CC6-6041-BD38-4C994DA8E0B2}"/>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20" name="Picture 19" descr="The University of Iowa">
            <a:extLst>
              <a:ext uri="{FF2B5EF4-FFF2-40B4-BE49-F238E27FC236}">
                <a16:creationId xmlns:a16="http://schemas.microsoft.com/office/drawing/2014/main" id="{2A845926-60C8-4F49-ABF0-3DC9E8370DAA}"/>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22" name="Footer Placeholder 4">
            <a:extLst>
              <a:ext uri="{FF2B5EF4-FFF2-40B4-BE49-F238E27FC236}">
                <a16:creationId xmlns:a16="http://schemas.microsoft.com/office/drawing/2014/main" id="{207D8975-2D7E-8541-B9BA-B4ACB2453DEA}"/>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2851774748"/>
      </p:ext>
    </p:extLst>
  </p:cSld>
  <p:clrMapOvr>
    <a:masterClrMapping/>
  </p:clrMapOvr>
  <p:extLst>
    <p:ext uri="{DCECCB84-F9BA-43D5-87BE-67443E8EF086}">
      <p15:sldGuideLst xmlns:p15="http://schemas.microsoft.com/office/powerpoint/2012/main">
        <p15:guide id="2" pos="449" userDrawn="1">
          <p15:clr>
            <a:srgbClr val="FBAE40"/>
          </p15:clr>
        </p15:guide>
        <p15:guide id="3" pos="5310" userDrawn="1">
          <p15:clr>
            <a:srgbClr val="FBAE40"/>
          </p15:clr>
        </p15:guide>
        <p15:guide id="4" pos="2880" userDrawn="1">
          <p15:clr>
            <a:srgbClr val="FBAE40"/>
          </p15:clr>
        </p15:guide>
        <p15:guide id="5" orient="horz" pos="1054" userDrawn="1">
          <p15:clr>
            <a:srgbClr val="FBAE40"/>
          </p15:clr>
        </p15:guide>
        <p15:guide id="7" orient="horz" pos="3744" userDrawn="1">
          <p15:clr>
            <a:srgbClr val="FBAE40"/>
          </p15:clr>
        </p15:guide>
        <p15:guide id="8" orient="horz" pos="697" userDrawn="1">
          <p15:clr>
            <a:srgbClr val="FBAE40"/>
          </p15:clr>
        </p15:guide>
        <p15:guide id="9" orient="horz" pos="240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our Column Text Layout">
    <p:spTree>
      <p:nvGrpSpPr>
        <p:cNvPr id="1" name=""/>
        <p:cNvGrpSpPr/>
        <p:nvPr/>
      </p:nvGrpSpPr>
      <p:grpSpPr>
        <a:xfrm>
          <a:off x="0" y="0"/>
          <a:ext cx="0" cy="0"/>
          <a:chOff x="0" y="0"/>
          <a:chExt cx="0" cy="0"/>
        </a:xfrm>
      </p:grpSpPr>
      <p:sp>
        <p:nvSpPr>
          <p:cNvPr id="27" name="Title 1">
            <a:extLst>
              <a:ext uri="{FF2B5EF4-FFF2-40B4-BE49-F238E27FC236}">
                <a16:creationId xmlns:a16="http://schemas.microsoft.com/office/drawing/2014/main" id="{D42FEC1B-FCF8-4508-B227-27323879AC52}"/>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E7D57D41-E534-4387-8837-F27E5C2408BD}"/>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6" y="1686758"/>
            <a:ext cx="1769150" cy="754602"/>
          </a:xfrm>
        </p:spPr>
        <p:txBody>
          <a:bodyPr lIns="0" tIns="0" rIns="0" bIns="0">
            <a:norm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14" name="Content Placeholder 2">
            <a:extLst>
              <a:ext uri="{FF2B5EF4-FFF2-40B4-BE49-F238E27FC236}">
                <a16:creationId xmlns:a16="http://schemas.microsoft.com/office/drawing/2014/main" id="{968A6427-DC92-4AE6-82DE-34A0B3A972EE}"/>
              </a:ext>
            </a:extLst>
          </p:cNvPr>
          <p:cNvSpPr>
            <a:spLocks noGrp="1"/>
          </p:cNvSpPr>
          <p:nvPr>
            <p:ph idx="10" hasCustomPrompt="1"/>
          </p:nvPr>
        </p:nvSpPr>
        <p:spPr>
          <a:xfrm>
            <a:off x="714376" y="2674398"/>
            <a:ext cx="1769150" cy="326920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cxnSp>
        <p:nvCxnSpPr>
          <p:cNvPr id="11" name="Straight Connector 10">
            <a:extLst>
              <a:ext uri="{FF2B5EF4-FFF2-40B4-BE49-F238E27FC236}">
                <a16:creationId xmlns:a16="http://schemas.microsoft.com/office/drawing/2014/main" id="{7336E4CD-9037-4D69-A3E3-6380D9131A19}"/>
              </a:ext>
            </a:extLst>
          </p:cNvPr>
          <p:cNvCxnSpPr/>
          <p:nvPr userDrawn="1"/>
        </p:nvCxnSpPr>
        <p:spPr>
          <a:xfrm>
            <a:off x="2643188" y="1686757"/>
            <a:ext cx="0" cy="4256844"/>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Content Placeholder 2">
            <a:extLst>
              <a:ext uri="{FF2B5EF4-FFF2-40B4-BE49-F238E27FC236}">
                <a16:creationId xmlns:a16="http://schemas.microsoft.com/office/drawing/2014/main" id="{700A296A-0A06-4FFB-B935-517187294F6B}"/>
              </a:ext>
            </a:extLst>
          </p:cNvPr>
          <p:cNvSpPr>
            <a:spLocks noGrp="1"/>
          </p:cNvSpPr>
          <p:nvPr>
            <p:ph idx="11" hasCustomPrompt="1"/>
          </p:nvPr>
        </p:nvSpPr>
        <p:spPr>
          <a:xfrm>
            <a:off x="2802850" y="1686756"/>
            <a:ext cx="1611570" cy="754602"/>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16" name="Content Placeholder 2">
            <a:extLst>
              <a:ext uri="{FF2B5EF4-FFF2-40B4-BE49-F238E27FC236}">
                <a16:creationId xmlns:a16="http://schemas.microsoft.com/office/drawing/2014/main" id="{4DA600F9-1950-41BD-ACB3-21F2B5AE9494}"/>
              </a:ext>
            </a:extLst>
          </p:cNvPr>
          <p:cNvSpPr>
            <a:spLocks noGrp="1"/>
          </p:cNvSpPr>
          <p:nvPr>
            <p:ph idx="12" hasCustomPrompt="1"/>
          </p:nvPr>
        </p:nvSpPr>
        <p:spPr>
          <a:xfrm>
            <a:off x="2802851" y="2674396"/>
            <a:ext cx="1611570" cy="326920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cxnSp>
        <p:nvCxnSpPr>
          <p:cNvPr id="22" name="Straight Connector 21">
            <a:extLst>
              <a:ext uri="{FF2B5EF4-FFF2-40B4-BE49-F238E27FC236}">
                <a16:creationId xmlns:a16="http://schemas.microsoft.com/office/drawing/2014/main" id="{CEF932C4-F1C3-47F2-84B8-FEC885C1843C}"/>
              </a:ext>
            </a:extLst>
          </p:cNvPr>
          <p:cNvCxnSpPr/>
          <p:nvPr userDrawn="1"/>
        </p:nvCxnSpPr>
        <p:spPr>
          <a:xfrm>
            <a:off x="4572000" y="1686759"/>
            <a:ext cx="0" cy="4293629"/>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7" name="Content Placeholder 2">
            <a:extLst>
              <a:ext uri="{FF2B5EF4-FFF2-40B4-BE49-F238E27FC236}">
                <a16:creationId xmlns:a16="http://schemas.microsoft.com/office/drawing/2014/main" id="{D4DB30FF-E82C-424F-A06C-EFC3CFC45E36}"/>
              </a:ext>
            </a:extLst>
          </p:cNvPr>
          <p:cNvSpPr>
            <a:spLocks noGrp="1"/>
          </p:cNvSpPr>
          <p:nvPr>
            <p:ph idx="13" hasCustomPrompt="1"/>
          </p:nvPr>
        </p:nvSpPr>
        <p:spPr>
          <a:xfrm>
            <a:off x="4729580" y="1686756"/>
            <a:ext cx="1611570" cy="754602"/>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18" name="Content Placeholder 2">
            <a:extLst>
              <a:ext uri="{FF2B5EF4-FFF2-40B4-BE49-F238E27FC236}">
                <a16:creationId xmlns:a16="http://schemas.microsoft.com/office/drawing/2014/main" id="{36DC4408-89C4-4D74-957E-B2A4D59F76AE}"/>
              </a:ext>
            </a:extLst>
          </p:cNvPr>
          <p:cNvSpPr>
            <a:spLocks noGrp="1"/>
          </p:cNvSpPr>
          <p:nvPr>
            <p:ph idx="14" hasCustomPrompt="1"/>
          </p:nvPr>
        </p:nvSpPr>
        <p:spPr>
          <a:xfrm>
            <a:off x="4729581" y="2674396"/>
            <a:ext cx="1611570" cy="326920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cxnSp>
        <p:nvCxnSpPr>
          <p:cNvPr id="12" name="Straight Connector 11">
            <a:extLst>
              <a:ext uri="{FF2B5EF4-FFF2-40B4-BE49-F238E27FC236}">
                <a16:creationId xmlns:a16="http://schemas.microsoft.com/office/drawing/2014/main" id="{3CA77083-F133-420F-93AD-77761878E852}"/>
              </a:ext>
            </a:extLst>
          </p:cNvPr>
          <p:cNvCxnSpPr/>
          <p:nvPr userDrawn="1"/>
        </p:nvCxnSpPr>
        <p:spPr>
          <a:xfrm>
            <a:off x="6505575" y="1686757"/>
            <a:ext cx="0" cy="4256844"/>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9" name="Content Placeholder 2">
            <a:extLst>
              <a:ext uri="{FF2B5EF4-FFF2-40B4-BE49-F238E27FC236}">
                <a16:creationId xmlns:a16="http://schemas.microsoft.com/office/drawing/2014/main" id="{A07502CC-5B90-4BCF-B63B-36D026C9AE96}"/>
              </a:ext>
            </a:extLst>
          </p:cNvPr>
          <p:cNvSpPr>
            <a:spLocks noGrp="1"/>
          </p:cNvSpPr>
          <p:nvPr>
            <p:ph idx="15" hasCustomPrompt="1"/>
          </p:nvPr>
        </p:nvSpPr>
        <p:spPr>
          <a:xfrm>
            <a:off x="6656311" y="1676706"/>
            <a:ext cx="1769150" cy="754602"/>
          </a:xfrm>
        </p:spPr>
        <p:txBody>
          <a:bodyPr lIns="0" tIns="0" rIns="0" bIns="0">
            <a:norm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20" name="Content Placeholder 2">
            <a:extLst>
              <a:ext uri="{FF2B5EF4-FFF2-40B4-BE49-F238E27FC236}">
                <a16:creationId xmlns:a16="http://schemas.microsoft.com/office/drawing/2014/main" id="{F169EF16-BA54-4279-A087-A65E4F26675F}"/>
              </a:ext>
            </a:extLst>
          </p:cNvPr>
          <p:cNvSpPr>
            <a:spLocks noGrp="1"/>
          </p:cNvSpPr>
          <p:nvPr>
            <p:ph idx="16" hasCustomPrompt="1"/>
          </p:nvPr>
        </p:nvSpPr>
        <p:spPr>
          <a:xfrm>
            <a:off x="6656311" y="2664346"/>
            <a:ext cx="1769150" cy="326920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sp>
        <p:nvSpPr>
          <p:cNvPr id="21" name="Rectangle 20">
            <a:extLst>
              <a:ext uri="{FF2B5EF4-FFF2-40B4-BE49-F238E27FC236}">
                <a16:creationId xmlns:a16="http://schemas.microsoft.com/office/drawing/2014/main" id="{55DF11BA-BD6E-E14D-A115-587308DBF4A7}"/>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24" name="Picture 23" descr="The University of Iowa">
            <a:extLst>
              <a:ext uri="{FF2B5EF4-FFF2-40B4-BE49-F238E27FC236}">
                <a16:creationId xmlns:a16="http://schemas.microsoft.com/office/drawing/2014/main" id="{B052AD83-662D-804A-9C50-78BD2D9F776B}"/>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25" name="Footer Placeholder 4">
            <a:extLst>
              <a:ext uri="{FF2B5EF4-FFF2-40B4-BE49-F238E27FC236}">
                <a16:creationId xmlns:a16="http://schemas.microsoft.com/office/drawing/2014/main" id="{09F774AF-F9D8-314F-ADA4-4C6BF856754D}"/>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1772614730"/>
      </p:ext>
    </p:extLst>
  </p:cSld>
  <p:clrMapOvr>
    <a:masterClrMapping/>
  </p:clrMapOvr>
  <p:extLst>
    <p:ext uri="{DCECCB84-F9BA-43D5-87BE-67443E8EF086}">
      <p15:sldGuideLst xmlns:p15="http://schemas.microsoft.com/office/powerpoint/2012/main">
        <p15:guide id="1" orient="horz" pos="2400" userDrawn="1">
          <p15:clr>
            <a:srgbClr val="FBAE40"/>
          </p15:clr>
        </p15:guide>
        <p15:guide id="2" pos="449" userDrawn="1">
          <p15:clr>
            <a:srgbClr val="FBAE40"/>
          </p15:clr>
        </p15:guide>
        <p15:guide id="3" pos="5310" userDrawn="1">
          <p15:clr>
            <a:srgbClr val="FBAE40"/>
          </p15:clr>
        </p15:guide>
        <p15:guide id="4" pos="2880" userDrawn="1">
          <p15:clr>
            <a:srgbClr val="FBAE40"/>
          </p15:clr>
        </p15:guide>
        <p15:guide id="5" orient="horz" pos="1054" userDrawn="1">
          <p15:clr>
            <a:srgbClr val="FBAE40"/>
          </p15:clr>
        </p15:guide>
        <p15:guide id="6" orient="horz" pos="3744" userDrawn="1">
          <p15:clr>
            <a:srgbClr val="FBAE40"/>
          </p15:clr>
        </p15:guide>
        <p15:guide id="7" orient="horz" pos="697"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x1 Grid Layout">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F83F529D-C880-45A0-81D8-FD2CC04E07D8}"/>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E7D57D41-E534-4387-8837-F27E5C2408BD}"/>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6" y="1686758"/>
            <a:ext cx="7716440" cy="329184"/>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14" name="Content Placeholder 2">
            <a:extLst>
              <a:ext uri="{FF2B5EF4-FFF2-40B4-BE49-F238E27FC236}">
                <a16:creationId xmlns:a16="http://schemas.microsoft.com/office/drawing/2014/main" id="{968A6427-DC92-4AE6-82DE-34A0B3A972EE}"/>
              </a:ext>
            </a:extLst>
          </p:cNvPr>
          <p:cNvSpPr>
            <a:spLocks noGrp="1"/>
          </p:cNvSpPr>
          <p:nvPr userDrawn="1">
            <p:ph idx="10" hasCustomPrompt="1"/>
          </p:nvPr>
        </p:nvSpPr>
        <p:spPr>
          <a:xfrm>
            <a:off x="714376" y="2120010"/>
            <a:ext cx="7716440" cy="754602"/>
          </a:xfrm>
        </p:spPr>
        <p:txBody>
          <a:bodyPr lIns="0" tIns="0" rIns="0" bIns="0">
            <a:normAutofit/>
          </a:bodyPr>
          <a:lstStyle>
            <a:lvl1pPr marL="0" marR="0" indent="0" algn="l" defTabSz="685800" rtl="0" eaLnBrk="1" fontAlgn="auto" latinLnBrk="0" hangingPunct="1">
              <a:lnSpc>
                <a:spcPct val="100000"/>
              </a:lnSpc>
              <a:spcBef>
                <a:spcPts val="750"/>
              </a:spcBef>
              <a:spcAft>
                <a:spcPts val="0"/>
              </a:spcAft>
              <a:buClrTx/>
              <a:buSzPct val="95000"/>
              <a:buFont typeface="Arial" panose="020B0604020202020204" pitchFamily="34" charset="0"/>
              <a:buNone/>
              <a:tabLst/>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marL="0" marR="0" lvl="0" indent="0" algn="l" defTabSz="685800" rtl="0" eaLnBrk="1" fontAlgn="auto" latinLnBrk="0" hangingPunct="1">
              <a:lnSpc>
                <a:spcPct val="100000"/>
              </a:lnSpc>
              <a:spcBef>
                <a:spcPts val="750"/>
              </a:spcBef>
              <a:spcAft>
                <a:spcPts val="0"/>
              </a:spcAft>
              <a:buClrTx/>
              <a:buSzPct val="95000"/>
              <a:buFont typeface="Arial" panose="020B0604020202020204" pitchFamily="34" charset="0"/>
              <a:buNone/>
              <a:tabLst/>
              <a:defRPr/>
            </a:pPr>
            <a:r>
              <a:rPr lang="en-US" dirty="0"/>
              <a:t>Click to edit row text</a:t>
            </a:r>
          </a:p>
          <a:p>
            <a:pPr lvl="0"/>
            <a:endParaRPr lang="en-US" dirty="0"/>
          </a:p>
        </p:txBody>
      </p:sp>
      <p:cxnSp>
        <p:nvCxnSpPr>
          <p:cNvPr id="9" name="Straight Connector 8">
            <a:extLst>
              <a:ext uri="{FF2B5EF4-FFF2-40B4-BE49-F238E27FC236}">
                <a16:creationId xmlns:a16="http://schemas.microsoft.com/office/drawing/2014/main" id="{6FCD7C05-8E7C-4679-B83F-CDDB1BDA2031}"/>
              </a:ext>
            </a:extLst>
          </p:cNvPr>
          <p:cNvCxnSpPr/>
          <p:nvPr userDrawn="1"/>
        </p:nvCxnSpPr>
        <p:spPr>
          <a:xfrm>
            <a:off x="711994" y="3038019"/>
            <a:ext cx="7717632"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3" name="Content Placeholder 2">
            <a:extLst>
              <a:ext uri="{FF2B5EF4-FFF2-40B4-BE49-F238E27FC236}">
                <a16:creationId xmlns:a16="http://schemas.microsoft.com/office/drawing/2014/main" id="{6BC08D86-557A-4EB7-B2A4-0782689B99D1}"/>
              </a:ext>
            </a:extLst>
          </p:cNvPr>
          <p:cNvSpPr>
            <a:spLocks noGrp="1"/>
          </p:cNvSpPr>
          <p:nvPr>
            <p:ph idx="11" hasCustomPrompt="1"/>
          </p:nvPr>
        </p:nvSpPr>
        <p:spPr>
          <a:xfrm>
            <a:off x="714377" y="3211376"/>
            <a:ext cx="7716440" cy="328016"/>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35" name="Content Placeholder 2">
            <a:extLst>
              <a:ext uri="{FF2B5EF4-FFF2-40B4-BE49-F238E27FC236}">
                <a16:creationId xmlns:a16="http://schemas.microsoft.com/office/drawing/2014/main" id="{123E50C5-092D-4191-9A0B-F3C51561D562}"/>
              </a:ext>
            </a:extLst>
          </p:cNvPr>
          <p:cNvSpPr>
            <a:spLocks noGrp="1"/>
          </p:cNvSpPr>
          <p:nvPr>
            <p:ph idx="12" hasCustomPrompt="1"/>
          </p:nvPr>
        </p:nvSpPr>
        <p:spPr>
          <a:xfrm>
            <a:off x="714378" y="3644628"/>
            <a:ext cx="7716440" cy="75460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cxnSp>
        <p:nvCxnSpPr>
          <p:cNvPr id="32" name="Straight Connector 31">
            <a:extLst>
              <a:ext uri="{FF2B5EF4-FFF2-40B4-BE49-F238E27FC236}">
                <a16:creationId xmlns:a16="http://schemas.microsoft.com/office/drawing/2014/main" id="{3C85CAC7-8545-4ED7-8312-FBC92F7F9DA5}"/>
              </a:ext>
            </a:extLst>
          </p:cNvPr>
          <p:cNvCxnSpPr/>
          <p:nvPr userDrawn="1"/>
        </p:nvCxnSpPr>
        <p:spPr>
          <a:xfrm>
            <a:off x="713184" y="4580501"/>
            <a:ext cx="7717632"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6" name="Content Placeholder 2">
            <a:extLst>
              <a:ext uri="{FF2B5EF4-FFF2-40B4-BE49-F238E27FC236}">
                <a16:creationId xmlns:a16="http://schemas.microsoft.com/office/drawing/2014/main" id="{3E524A13-F71C-45F7-92E6-985C4CB9E331}"/>
              </a:ext>
            </a:extLst>
          </p:cNvPr>
          <p:cNvSpPr>
            <a:spLocks noGrp="1"/>
          </p:cNvSpPr>
          <p:nvPr>
            <p:ph idx="13" hasCustomPrompt="1"/>
          </p:nvPr>
        </p:nvSpPr>
        <p:spPr>
          <a:xfrm>
            <a:off x="714379" y="4693705"/>
            <a:ext cx="7716440"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37" name="Content Placeholder 2">
            <a:extLst>
              <a:ext uri="{FF2B5EF4-FFF2-40B4-BE49-F238E27FC236}">
                <a16:creationId xmlns:a16="http://schemas.microsoft.com/office/drawing/2014/main" id="{7CA7FF6D-951D-4682-9C40-A6BB36ABEA84}"/>
              </a:ext>
            </a:extLst>
          </p:cNvPr>
          <p:cNvSpPr>
            <a:spLocks noGrp="1"/>
          </p:cNvSpPr>
          <p:nvPr>
            <p:ph idx="14" hasCustomPrompt="1"/>
          </p:nvPr>
        </p:nvSpPr>
        <p:spPr>
          <a:xfrm>
            <a:off x="714379" y="5126956"/>
            <a:ext cx="7716440" cy="75460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sp>
        <p:nvSpPr>
          <p:cNvPr id="15" name="Rectangle 14">
            <a:extLst>
              <a:ext uri="{FF2B5EF4-FFF2-40B4-BE49-F238E27FC236}">
                <a16:creationId xmlns:a16="http://schemas.microsoft.com/office/drawing/2014/main" id="{55E76717-4761-EC4B-BDB1-C130638E59C3}"/>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17" name="Picture 16" descr="The University of Iowa">
            <a:extLst>
              <a:ext uri="{FF2B5EF4-FFF2-40B4-BE49-F238E27FC236}">
                <a16:creationId xmlns:a16="http://schemas.microsoft.com/office/drawing/2014/main" id="{34AAC5E4-D04D-AA43-9A77-008D2409BECE}"/>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18" name="Footer Placeholder 4">
            <a:extLst>
              <a:ext uri="{FF2B5EF4-FFF2-40B4-BE49-F238E27FC236}">
                <a16:creationId xmlns:a16="http://schemas.microsoft.com/office/drawing/2014/main" id="{795C6E8E-B090-754E-BB4D-53EC4364AED0}"/>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840878860"/>
      </p:ext>
    </p:extLst>
  </p:cSld>
  <p:clrMapOvr>
    <a:masterClrMapping/>
  </p:clrMapOvr>
  <p:extLst>
    <p:ext uri="{DCECCB84-F9BA-43D5-87BE-67443E8EF086}">
      <p15:sldGuideLst xmlns:p15="http://schemas.microsoft.com/office/powerpoint/2012/main">
        <p15:guide id="2" pos="449" userDrawn="1">
          <p15:clr>
            <a:srgbClr val="FBAE40"/>
          </p15:clr>
        </p15:guide>
        <p15:guide id="3" pos="5310" userDrawn="1">
          <p15:clr>
            <a:srgbClr val="FBAE40"/>
          </p15:clr>
        </p15:guide>
        <p15:guide id="4" pos="2880" userDrawn="1">
          <p15:clr>
            <a:srgbClr val="FBAE40"/>
          </p15:clr>
        </p15:guide>
        <p15:guide id="5" orient="horz" pos="1054" userDrawn="1">
          <p15:clr>
            <a:srgbClr val="FBAE40"/>
          </p15:clr>
        </p15:guide>
        <p15:guide id="6" orient="horz" pos="3744" userDrawn="1">
          <p15:clr>
            <a:srgbClr val="FBAE40"/>
          </p15:clr>
        </p15:guide>
        <p15:guide id="7" orient="horz" pos="697" userDrawn="1">
          <p15:clr>
            <a:srgbClr val="FBAE40"/>
          </p15:clr>
        </p15:guide>
        <p15:guide id="8" orient="horz" pos="240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x2 Grid Layout">
    <p:spTree>
      <p:nvGrpSpPr>
        <p:cNvPr id="1" name=""/>
        <p:cNvGrpSpPr/>
        <p:nvPr/>
      </p:nvGrpSpPr>
      <p:grpSpPr>
        <a:xfrm>
          <a:off x="0" y="0"/>
          <a:ext cx="0" cy="0"/>
          <a:chOff x="0" y="0"/>
          <a:chExt cx="0" cy="0"/>
        </a:xfrm>
      </p:grpSpPr>
      <p:sp>
        <p:nvSpPr>
          <p:cNvPr id="38" name="Title 1">
            <a:extLst>
              <a:ext uri="{FF2B5EF4-FFF2-40B4-BE49-F238E27FC236}">
                <a16:creationId xmlns:a16="http://schemas.microsoft.com/office/drawing/2014/main" id="{3A9A771B-4FFF-4EBF-A07A-0D6292AC2FE3}"/>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E7D57D41-E534-4387-8837-F27E5C2408BD}"/>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6" y="1686759"/>
            <a:ext cx="3566879"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14" name="Content Placeholder 2">
            <a:extLst>
              <a:ext uri="{FF2B5EF4-FFF2-40B4-BE49-F238E27FC236}">
                <a16:creationId xmlns:a16="http://schemas.microsoft.com/office/drawing/2014/main" id="{968A6427-DC92-4AE6-82DE-34A0B3A972EE}"/>
              </a:ext>
            </a:extLst>
          </p:cNvPr>
          <p:cNvSpPr>
            <a:spLocks noGrp="1"/>
          </p:cNvSpPr>
          <p:nvPr userDrawn="1">
            <p:ph idx="10" hasCustomPrompt="1"/>
          </p:nvPr>
        </p:nvSpPr>
        <p:spPr>
          <a:xfrm>
            <a:off x="714376" y="2120010"/>
            <a:ext cx="3566879" cy="75460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cxnSp>
        <p:nvCxnSpPr>
          <p:cNvPr id="9" name="Straight Connector 8">
            <a:extLst>
              <a:ext uri="{FF2B5EF4-FFF2-40B4-BE49-F238E27FC236}">
                <a16:creationId xmlns:a16="http://schemas.microsoft.com/office/drawing/2014/main" id="{6FCD7C05-8E7C-4679-B83F-CDDB1BDA2031}"/>
              </a:ext>
            </a:extLst>
          </p:cNvPr>
          <p:cNvCxnSpPr/>
          <p:nvPr userDrawn="1"/>
        </p:nvCxnSpPr>
        <p:spPr>
          <a:xfrm>
            <a:off x="711994" y="3098307"/>
            <a:ext cx="7717632"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3" name="Content Placeholder 2">
            <a:extLst>
              <a:ext uri="{FF2B5EF4-FFF2-40B4-BE49-F238E27FC236}">
                <a16:creationId xmlns:a16="http://schemas.microsoft.com/office/drawing/2014/main" id="{6BC08D86-557A-4EB7-B2A4-0782689B99D1}"/>
              </a:ext>
            </a:extLst>
          </p:cNvPr>
          <p:cNvSpPr>
            <a:spLocks noGrp="1"/>
          </p:cNvSpPr>
          <p:nvPr>
            <p:ph idx="11" hasCustomPrompt="1"/>
          </p:nvPr>
        </p:nvSpPr>
        <p:spPr>
          <a:xfrm>
            <a:off x="714377" y="3221424"/>
            <a:ext cx="3566879" cy="328016"/>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35" name="Content Placeholder 2">
            <a:extLst>
              <a:ext uri="{FF2B5EF4-FFF2-40B4-BE49-F238E27FC236}">
                <a16:creationId xmlns:a16="http://schemas.microsoft.com/office/drawing/2014/main" id="{123E50C5-092D-4191-9A0B-F3C51561D562}"/>
              </a:ext>
            </a:extLst>
          </p:cNvPr>
          <p:cNvSpPr>
            <a:spLocks noGrp="1"/>
          </p:cNvSpPr>
          <p:nvPr>
            <p:ph idx="12" hasCustomPrompt="1"/>
          </p:nvPr>
        </p:nvSpPr>
        <p:spPr>
          <a:xfrm>
            <a:off x="714378" y="3654675"/>
            <a:ext cx="3566879" cy="75895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cxnSp>
        <p:nvCxnSpPr>
          <p:cNvPr id="32" name="Straight Connector 31">
            <a:extLst>
              <a:ext uri="{FF2B5EF4-FFF2-40B4-BE49-F238E27FC236}">
                <a16:creationId xmlns:a16="http://schemas.microsoft.com/office/drawing/2014/main" id="{3C85CAC7-8545-4ED7-8312-FBC92F7F9DA5}"/>
              </a:ext>
            </a:extLst>
          </p:cNvPr>
          <p:cNvCxnSpPr/>
          <p:nvPr userDrawn="1"/>
        </p:nvCxnSpPr>
        <p:spPr>
          <a:xfrm>
            <a:off x="713184" y="4520213"/>
            <a:ext cx="7717632"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6" name="Content Placeholder 2">
            <a:extLst>
              <a:ext uri="{FF2B5EF4-FFF2-40B4-BE49-F238E27FC236}">
                <a16:creationId xmlns:a16="http://schemas.microsoft.com/office/drawing/2014/main" id="{3E524A13-F71C-45F7-92E6-985C4CB9E331}"/>
              </a:ext>
            </a:extLst>
          </p:cNvPr>
          <p:cNvSpPr>
            <a:spLocks noGrp="1"/>
          </p:cNvSpPr>
          <p:nvPr>
            <p:ph idx="13" hasCustomPrompt="1"/>
          </p:nvPr>
        </p:nvSpPr>
        <p:spPr>
          <a:xfrm>
            <a:off x="714379" y="4683657"/>
            <a:ext cx="3566879"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37" name="Content Placeholder 2">
            <a:extLst>
              <a:ext uri="{FF2B5EF4-FFF2-40B4-BE49-F238E27FC236}">
                <a16:creationId xmlns:a16="http://schemas.microsoft.com/office/drawing/2014/main" id="{7CA7FF6D-951D-4682-9C40-A6BB36ABEA84}"/>
              </a:ext>
            </a:extLst>
          </p:cNvPr>
          <p:cNvSpPr>
            <a:spLocks noGrp="1"/>
          </p:cNvSpPr>
          <p:nvPr>
            <p:ph idx="14" hasCustomPrompt="1"/>
          </p:nvPr>
        </p:nvSpPr>
        <p:spPr>
          <a:xfrm>
            <a:off x="714379" y="5116908"/>
            <a:ext cx="3566879" cy="75460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cxnSp>
        <p:nvCxnSpPr>
          <p:cNvPr id="28" name="Straight Connector 27">
            <a:extLst>
              <a:ext uri="{FF2B5EF4-FFF2-40B4-BE49-F238E27FC236}">
                <a16:creationId xmlns:a16="http://schemas.microsoft.com/office/drawing/2014/main" id="{AA23041F-D604-4688-B75A-90D37AFDDB0E}"/>
              </a:ext>
            </a:extLst>
          </p:cNvPr>
          <p:cNvCxnSpPr/>
          <p:nvPr userDrawn="1"/>
        </p:nvCxnSpPr>
        <p:spPr>
          <a:xfrm>
            <a:off x="4572000" y="1686759"/>
            <a:ext cx="0" cy="4293629"/>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22" name="Content Placeholder 2">
            <a:extLst>
              <a:ext uri="{FF2B5EF4-FFF2-40B4-BE49-F238E27FC236}">
                <a16:creationId xmlns:a16="http://schemas.microsoft.com/office/drawing/2014/main" id="{F7B91F83-8428-4E5A-9C88-17829B687B77}"/>
              </a:ext>
            </a:extLst>
          </p:cNvPr>
          <p:cNvSpPr>
            <a:spLocks noGrp="1"/>
          </p:cNvSpPr>
          <p:nvPr>
            <p:ph idx="15" hasCustomPrompt="1"/>
          </p:nvPr>
        </p:nvSpPr>
        <p:spPr>
          <a:xfrm>
            <a:off x="4862772" y="1688512"/>
            <a:ext cx="3566879"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23" name="Content Placeholder 2">
            <a:extLst>
              <a:ext uri="{FF2B5EF4-FFF2-40B4-BE49-F238E27FC236}">
                <a16:creationId xmlns:a16="http://schemas.microsoft.com/office/drawing/2014/main" id="{ADB1D581-6D4C-4716-AE96-DBB4F953B95C}"/>
              </a:ext>
            </a:extLst>
          </p:cNvPr>
          <p:cNvSpPr>
            <a:spLocks noGrp="1"/>
          </p:cNvSpPr>
          <p:nvPr>
            <p:ph idx="16" hasCustomPrompt="1"/>
          </p:nvPr>
        </p:nvSpPr>
        <p:spPr>
          <a:xfrm>
            <a:off x="4862773" y="2121764"/>
            <a:ext cx="3566879" cy="75460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sp>
        <p:nvSpPr>
          <p:cNvPr id="24" name="Content Placeholder 2">
            <a:extLst>
              <a:ext uri="{FF2B5EF4-FFF2-40B4-BE49-F238E27FC236}">
                <a16:creationId xmlns:a16="http://schemas.microsoft.com/office/drawing/2014/main" id="{279BA4B0-A083-4A1F-9D3B-A041B59E7C22}"/>
              </a:ext>
            </a:extLst>
          </p:cNvPr>
          <p:cNvSpPr>
            <a:spLocks noGrp="1"/>
          </p:cNvSpPr>
          <p:nvPr>
            <p:ph idx="17" hasCustomPrompt="1"/>
          </p:nvPr>
        </p:nvSpPr>
        <p:spPr>
          <a:xfrm>
            <a:off x="4862773" y="3223178"/>
            <a:ext cx="3566879" cy="328016"/>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25" name="Content Placeholder 2">
            <a:extLst>
              <a:ext uri="{FF2B5EF4-FFF2-40B4-BE49-F238E27FC236}">
                <a16:creationId xmlns:a16="http://schemas.microsoft.com/office/drawing/2014/main" id="{8FDD4A4D-E1FC-4E83-A8AA-A324B6B0E441}"/>
              </a:ext>
            </a:extLst>
          </p:cNvPr>
          <p:cNvSpPr>
            <a:spLocks noGrp="1"/>
          </p:cNvSpPr>
          <p:nvPr>
            <p:ph idx="18" hasCustomPrompt="1"/>
          </p:nvPr>
        </p:nvSpPr>
        <p:spPr>
          <a:xfrm>
            <a:off x="4862774" y="3656430"/>
            <a:ext cx="3566879" cy="75895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sp>
        <p:nvSpPr>
          <p:cNvPr id="26" name="Content Placeholder 2">
            <a:extLst>
              <a:ext uri="{FF2B5EF4-FFF2-40B4-BE49-F238E27FC236}">
                <a16:creationId xmlns:a16="http://schemas.microsoft.com/office/drawing/2014/main" id="{DE8E7D5C-ACCB-47E6-A3F5-6F3F51A0F37F}"/>
              </a:ext>
            </a:extLst>
          </p:cNvPr>
          <p:cNvSpPr>
            <a:spLocks noGrp="1"/>
          </p:cNvSpPr>
          <p:nvPr>
            <p:ph idx="19" hasCustomPrompt="1"/>
          </p:nvPr>
        </p:nvSpPr>
        <p:spPr>
          <a:xfrm>
            <a:off x="4862775" y="4685411"/>
            <a:ext cx="3566879"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27" name="Content Placeholder 2">
            <a:extLst>
              <a:ext uri="{FF2B5EF4-FFF2-40B4-BE49-F238E27FC236}">
                <a16:creationId xmlns:a16="http://schemas.microsoft.com/office/drawing/2014/main" id="{659D9DC4-BB53-4441-9B74-84922B369948}"/>
              </a:ext>
            </a:extLst>
          </p:cNvPr>
          <p:cNvSpPr>
            <a:spLocks noGrp="1"/>
          </p:cNvSpPr>
          <p:nvPr>
            <p:ph idx="20" hasCustomPrompt="1"/>
          </p:nvPr>
        </p:nvSpPr>
        <p:spPr>
          <a:xfrm>
            <a:off x="4862776" y="5118662"/>
            <a:ext cx="3566879" cy="75460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sp>
        <p:nvSpPr>
          <p:cNvPr id="29" name="Rectangle 28">
            <a:extLst>
              <a:ext uri="{FF2B5EF4-FFF2-40B4-BE49-F238E27FC236}">
                <a16:creationId xmlns:a16="http://schemas.microsoft.com/office/drawing/2014/main" id="{A774845D-2BF0-2740-9880-8D2B0EBB22B7}"/>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30" name="Picture 29" descr="The University of Iowa">
            <a:extLst>
              <a:ext uri="{FF2B5EF4-FFF2-40B4-BE49-F238E27FC236}">
                <a16:creationId xmlns:a16="http://schemas.microsoft.com/office/drawing/2014/main" id="{B5AA78D2-879D-BC4F-9774-9CE61C81AA42}"/>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31" name="Footer Placeholder 4">
            <a:extLst>
              <a:ext uri="{FF2B5EF4-FFF2-40B4-BE49-F238E27FC236}">
                <a16:creationId xmlns:a16="http://schemas.microsoft.com/office/drawing/2014/main" id="{95EBCFD2-248B-A44E-AEE6-8987ECBEC980}"/>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3435829950"/>
      </p:ext>
    </p:extLst>
  </p:cSld>
  <p:clrMapOvr>
    <a:masterClrMapping/>
  </p:clrMapOvr>
  <p:extLst>
    <p:ext uri="{DCECCB84-F9BA-43D5-87BE-67443E8EF086}">
      <p15:sldGuideLst xmlns:p15="http://schemas.microsoft.com/office/powerpoint/2012/main">
        <p15:guide id="2" pos="449" userDrawn="1">
          <p15:clr>
            <a:srgbClr val="FBAE40"/>
          </p15:clr>
        </p15:guide>
        <p15:guide id="3" pos="5310" userDrawn="1">
          <p15:clr>
            <a:srgbClr val="FBAE40"/>
          </p15:clr>
        </p15:guide>
        <p15:guide id="4" pos="2880" userDrawn="1">
          <p15:clr>
            <a:srgbClr val="FBAE40"/>
          </p15:clr>
        </p15:guide>
        <p15:guide id="5" orient="horz" pos="1054" userDrawn="1">
          <p15:clr>
            <a:srgbClr val="FBAE40"/>
          </p15:clr>
        </p15:guide>
        <p15:guide id="6" orient="horz" pos="3744" userDrawn="1">
          <p15:clr>
            <a:srgbClr val="FBAE40"/>
          </p15:clr>
        </p15:guide>
        <p15:guide id="7" orient="horz" pos="697" userDrawn="1">
          <p15:clr>
            <a:srgbClr val="FBAE40"/>
          </p15:clr>
        </p15:guide>
        <p15:guide id="8" orient="horz" pos="240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x1 Grid Layout">
    <p:spTree>
      <p:nvGrpSpPr>
        <p:cNvPr id="1" name=""/>
        <p:cNvGrpSpPr/>
        <p:nvPr/>
      </p:nvGrpSpPr>
      <p:grpSpPr>
        <a:xfrm>
          <a:off x="0" y="0"/>
          <a:ext cx="0" cy="0"/>
          <a:chOff x="0" y="0"/>
          <a:chExt cx="0" cy="0"/>
        </a:xfrm>
      </p:grpSpPr>
      <p:sp>
        <p:nvSpPr>
          <p:cNvPr id="38" name="Title 1">
            <a:extLst>
              <a:ext uri="{FF2B5EF4-FFF2-40B4-BE49-F238E27FC236}">
                <a16:creationId xmlns:a16="http://schemas.microsoft.com/office/drawing/2014/main" id="{31EE2C71-E6FD-4A5F-BC00-7290049C4471}"/>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E7D57D41-E534-4387-8837-F27E5C2408BD}"/>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6" y="1686759"/>
            <a:ext cx="3579002"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14" name="Content Placeholder 2">
            <a:extLst>
              <a:ext uri="{FF2B5EF4-FFF2-40B4-BE49-F238E27FC236}">
                <a16:creationId xmlns:a16="http://schemas.microsoft.com/office/drawing/2014/main" id="{968A6427-DC92-4AE6-82DE-34A0B3A972EE}"/>
              </a:ext>
            </a:extLst>
          </p:cNvPr>
          <p:cNvSpPr>
            <a:spLocks noGrp="1"/>
          </p:cNvSpPr>
          <p:nvPr userDrawn="1">
            <p:ph idx="10" hasCustomPrompt="1"/>
          </p:nvPr>
        </p:nvSpPr>
        <p:spPr>
          <a:xfrm>
            <a:off x="714377" y="2120011"/>
            <a:ext cx="3579002" cy="417141"/>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cxnSp>
        <p:nvCxnSpPr>
          <p:cNvPr id="9" name="Straight Connector 8">
            <a:extLst>
              <a:ext uri="{FF2B5EF4-FFF2-40B4-BE49-F238E27FC236}">
                <a16:creationId xmlns:a16="http://schemas.microsoft.com/office/drawing/2014/main" id="{6FCD7C05-8E7C-4679-B83F-CDDB1BDA2031}"/>
              </a:ext>
            </a:extLst>
          </p:cNvPr>
          <p:cNvCxnSpPr/>
          <p:nvPr userDrawn="1"/>
        </p:nvCxnSpPr>
        <p:spPr>
          <a:xfrm>
            <a:off x="711994" y="2660476"/>
            <a:ext cx="7717632"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7" name="Content Placeholder 2">
            <a:extLst>
              <a:ext uri="{FF2B5EF4-FFF2-40B4-BE49-F238E27FC236}">
                <a16:creationId xmlns:a16="http://schemas.microsoft.com/office/drawing/2014/main" id="{5FC9698A-599E-4227-BA19-18EFBBF3E0DD}"/>
              </a:ext>
            </a:extLst>
          </p:cNvPr>
          <p:cNvSpPr>
            <a:spLocks noGrp="1"/>
          </p:cNvSpPr>
          <p:nvPr>
            <p:ph idx="11" hasCustomPrompt="1"/>
          </p:nvPr>
        </p:nvSpPr>
        <p:spPr>
          <a:xfrm>
            <a:off x="715571" y="2803601"/>
            <a:ext cx="3579002"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18" name="Content Placeholder 2">
            <a:extLst>
              <a:ext uri="{FF2B5EF4-FFF2-40B4-BE49-F238E27FC236}">
                <a16:creationId xmlns:a16="http://schemas.microsoft.com/office/drawing/2014/main" id="{C4B470A9-B821-4D01-8FB4-31DF303421A9}"/>
              </a:ext>
            </a:extLst>
          </p:cNvPr>
          <p:cNvSpPr>
            <a:spLocks noGrp="1"/>
          </p:cNvSpPr>
          <p:nvPr>
            <p:ph idx="12" hasCustomPrompt="1"/>
          </p:nvPr>
        </p:nvSpPr>
        <p:spPr>
          <a:xfrm>
            <a:off x="715573" y="3236853"/>
            <a:ext cx="3579002" cy="42062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cxnSp>
        <p:nvCxnSpPr>
          <p:cNvPr id="32" name="Straight Connector 31">
            <a:extLst>
              <a:ext uri="{FF2B5EF4-FFF2-40B4-BE49-F238E27FC236}">
                <a16:creationId xmlns:a16="http://schemas.microsoft.com/office/drawing/2014/main" id="{3C85CAC7-8545-4ED7-8312-FBC92F7F9DA5}"/>
              </a:ext>
            </a:extLst>
          </p:cNvPr>
          <p:cNvCxnSpPr/>
          <p:nvPr userDrawn="1"/>
        </p:nvCxnSpPr>
        <p:spPr>
          <a:xfrm>
            <a:off x="713184" y="3691764"/>
            <a:ext cx="7717632"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22" name="Content Placeholder 2">
            <a:extLst>
              <a:ext uri="{FF2B5EF4-FFF2-40B4-BE49-F238E27FC236}">
                <a16:creationId xmlns:a16="http://schemas.microsoft.com/office/drawing/2014/main" id="{0C507C81-6817-4069-BC84-0CE4705AE16C}"/>
              </a:ext>
            </a:extLst>
          </p:cNvPr>
          <p:cNvSpPr>
            <a:spLocks noGrp="1"/>
          </p:cNvSpPr>
          <p:nvPr>
            <p:ph idx="15" hasCustomPrompt="1"/>
          </p:nvPr>
        </p:nvSpPr>
        <p:spPr>
          <a:xfrm>
            <a:off x="715574" y="3870141"/>
            <a:ext cx="3579002"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23" name="Content Placeholder 2">
            <a:extLst>
              <a:ext uri="{FF2B5EF4-FFF2-40B4-BE49-F238E27FC236}">
                <a16:creationId xmlns:a16="http://schemas.microsoft.com/office/drawing/2014/main" id="{94103820-8C7A-497C-BCBA-2CFEB4549C83}"/>
              </a:ext>
            </a:extLst>
          </p:cNvPr>
          <p:cNvSpPr>
            <a:spLocks noGrp="1"/>
          </p:cNvSpPr>
          <p:nvPr>
            <p:ph idx="16" hasCustomPrompt="1"/>
          </p:nvPr>
        </p:nvSpPr>
        <p:spPr>
          <a:xfrm>
            <a:off x="715576" y="4303394"/>
            <a:ext cx="3579002" cy="42062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cxnSp>
        <p:nvCxnSpPr>
          <p:cNvPr id="16" name="Straight Connector 15">
            <a:extLst>
              <a:ext uri="{FF2B5EF4-FFF2-40B4-BE49-F238E27FC236}">
                <a16:creationId xmlns:a16="http://schemas.microsoft.com/office/drawing/2014/main" id="{1F1CE437-6AD8-4170-8DC8-66894266CE06}"/>
              </a:ext>
            </a:extLst>
          </p:cNvPr>
          <p:cNvCxnSpPr/>
          <p:nvPr userDrawn="1"/>
        </p:nvCxnSpPr>
        <p:spPr>
          <a:xfrm>
            <a:off x="714380" y="4785197"/>
            <a:ext cx="7717632"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9" name="Content Placeholder 2">
            <a:extLst>
              <a:ext uri="{FF2B5EF4-FFF2-40B4-BE49-F238E27FC236}">
                <a16:creationId xmlns:a16="http://schemas.microsoft.com/office/drawing/2014/main" id="{0C02F409-DCF5-4241-BB5E-6E37CC8D3518}"/>
              </a:ext>
            </a:extLst>
          </p:cNvPr>
          <p:cNvSpPr>
            <a:spLocks noGrp="1"/>
          </p:cNvSpPr>
          <p:nvPr>
            <p:ph idx="13" hasCustomPrompt="1"/>
          </p:nvPr>
        </p:nvSpPr>
        <p:spPr>
          <a:xfrm>
            <a:off x="715573" y="4988550"/>
            <a:ext cx="3579002"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20" name="Content Placeholder 2">
            <a:extLst>
              <a:ext uri="{FF2B5EF4-FFF2-40B4-BE49-F238E27FC236}">
                <a16:creationId xmlns:a16="http://schemas.microsoft.com/office/drawing/2014/main" id="{2AC426E8-7005-475F-BC32-B5F0BA7A8A4C}"/>
              </a:ext>
            </a:extLst>
          </p:cNvPr>
          <p:cNvSpPr>
            <a:spLocks noGrp="1"/>
          </p:cNvSpPr>
          <p:nvPr>
            <p:ph idx="14" hasCustomPrompt="1"/>
          </p:nvPr>
        </p:nvSpPr>
        <p:spPr>
          <a:xfrm>
            <a:off x="715574" y="5421802"/>
            <a:ext cx="3579002" cy="417141"/>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cxnSp>
        <p:nvCxnSpPr>
          <p:cNvPr id="34" name="Straight Connector 33">
            <a:extLst>
              <a:ext uri="{FF2B5EF4-FFF2-40B4-BE49-F238E27FC236}">
                <a16:creationId xmlns:a16="http://schemas.microsoft.com/office/drawing/2014/main" id="{8222804C-AFDD-4E8C-BFDC-31326A2127FA}"/>
              </a:ext>
            </a:extLst>
          </p:cNvPr>
          <p:cNvCxnSpPr/>
          <p:nvPr userDrawn="1"/>
        </p:nvCxnSpPr>
        <p:spPr>
          <a:xfrm>
            <a:off x="4572000" y="1686759"/>
            <a:ext cx="0" cy="4293629"/>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24" name="Content Placeholder 2">
            <a:extLst>
              <a:ext uri="{FF2B5EF4-FFF2-40B4-BE49-F238E27FC236}">
                <a16:creationId xmlns:a16="http://schemas.microsoft.com/office/drawing/2014/main" id="{66342B0E-1F8B-4D4C-ABA7-E43BC2B3F4AE}"/>
              </a:ext>
            </a:extLst>
          </p:cNvPr>
          <p:cNvSpPr>
            <a:spLocks noGrp="1"/>
          </p:cNvSpPr>
          <p:nvPr>
            <p:ph idx="17" hasCustomPrompt="1"/>
          </p:nvPr>
        </p:nvSpPr>
        <p:spPr>
          <a:xfrm>
            <a:off x="4850622" y="1688232"/>
            <a:ext cx="3579002"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25" name="Content Placeholder 2">
            <a:extLst>
              <a:ext uri="{FF2B5EF4-FFF2-40B4-BE49-F238E27FC236}">
                <a16:creationId xmlns:a16="http://schemas.microsoft.com/office/drawing/2014/main" id="{FCF3285B-83DB-4917-9F24-EC0C964DE403}"/>
              </a:ext>
            </a:extLst>
          </p:cNvPr>
          <p:cNvSpPr>
            <a:spLocks noGrp="1"/>
          </p:cNvSpPr>
          <p:nvPr>
            <p:ph idx="18" hasCustomPrompt="1"/>
          </p:nvPr>
        </p:nvSpPr>
        <p:spPr>
          <a:xfrm>
            <a:off x="4850623" y="2121485"/>
            <a:ext cx="3579002" cy="417141"/>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sp>
        <p:nvSpPr>
          <p:cNvPr id="26" name="Content Placeholder 2">
            <a:extLst>
              <a:ext uri="{FF2B5EF4-FFF2-40B4-BE49-F238E27FC236}">
                <a16:creationId xmlns:a16="http://schemas.microsoft.com/office/drawing/2014/main" id="{8C88D8B1-0044-4EC5-B4CD-DB1095F378A4}"/>
              </a:ext>
            </a:extLst>
          </p:cNvPr>
          <p:cNvSpPr>
            <a:spLocks noGrp="1"/>
          </p:cNvSpPr>
          <p:nvPr>
            <p:ph idx="19" hasCustomPrompt="1"/>
          </p:nvPr>
        </p:nvSpPr>
        <p:spPr>
          <a:xfrm>
            <a:off x="4851817" y="2805075"/>
            <a:ext cx="3579002"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27" name="Content Placeholder 2">
            <a:extLst>
              <a:ext uri="{FF2B5EF4-FFF2-40B4-BE49-F238E27FC236}">
                <a16:creationId xmlns:a16="http://schemas.microsoft.com/office/drawing/2014/main" id="{9F6100E2-DAE8-4111-AF37-8909AA389FC1}"/>
              </a:ext>
            </a:extLst>
          </p:cNvPr>
          <p:cNvSpPr>
            <a:spLocks noGrp="1"/>
          </p:cNvSpPr>
          <p:nvPr>
            <p:ph idx="20" hasCustomPrompt="1"/>
          </p:nvPr>
        </p:nvSpPr>
        <p:spPr>
          <a:xfrm>
            <a:off x="4851819" y="3238327"/>
            <a:ext cx="3579002" cy="42062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sp>
        <p:nvSpPr>
          <p:cNvPr id="30" name="Content Placeholder 2">
            <a:extLst>
              <a:ext uri="{FF2B5EF4-FFF2-40B4-BE49-F238E27FC236}">
                <a16:creationId xmlns:a16="http://schemas.microsoft.com/office/drawing/2014/main" id="{C0B1E9EC-56B4-4514-B189-24BD47F549F3}"/>
              </a:ext>
            </a:extLst>
          </p:cNvPr>
          <p:cNvSpPr>
            <a:spLocks noGrp="1"/>
          </p:cNvSpPr>
          <p:nvPr>
            <p:ph idx="23" hasCustomPrompt="1"/>
          </p:nvPr>
        </p:nvSpPr>
        <p:spPr>
          <a:xfrm>
            <a:off x="4851820" y="3871616"/>
            <a:ext cx="3579002"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31" name="Content Placeholder 2">
            <a:extLst>
              <a:ext uri="{FF2B5EF4-FFF2-40B4-BE49-F238E27FC236}">
                <a16:creationId xmlns:a16="http://schemas.microsoft.com/office/drawing/2014/main" id="{F685484E-408B-4771-9259-BAAC2A6E6017}"/>
              </a:ext>
            </a:extLst>
          </p:cNvPr>
          <p:cNvSpPr>
            <a:spLocks noGrp="1"/>
          </p:cNvSpPr>
          <p:nvPr>
            <p:ph idx="24" hasCustomPrompt="1"/>
          </p:nvPr>
        </p:nvSpPr>
        <p:spPr>
          <a:xfrm>
            <a:off x="4851822" y="4304868"/>
            <a:ext cx="3579002" cy="420624"/>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sp>
        <p:nvSpPr>
          <p:cNvPr id="28" name="Content Placeholder 2">
            <a:extLst>
              <a:ext uri="{FF2B5EF4-FFF2-40B4-BE49-F238E27FC236}">
                <a16:creationId xmlns:a16="http://schemas.microsoft.com/office/drawing/2014/main" id="{0EE05AF1-1486-45F2-B87D-2AE555B8D1CB}"/>
              </a:ext>
            </a:extLst>
          </p:cNvPr>
          <p:cNvSpPr>
            <a:spLocks noGrp="1"/>
          </p:cNvSpPr>
          <p:nvPr>
            <p:ph idx="21" hasCustomPrompt="1"/>
          </p:nvPr>
        </p:nvSpPr>
        <p:spPr>
          <a:xfrm>
            <a:off x="4851819" y="4990024"/>
            <a:ext cx="3579002" cy="319591"/>
          </a:xfrm>
        </p:spPr>
        <p:txBody>
          <a:bodyPr lIns="0" tIns="0" rIns="0" bIns="0">
            <a:no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header</a:t>
            </a:r>
          </a:p>
        </p:txBody>
      </p:sp>
      <p:sp>
        <p:nvSpPr>
          <p:cNvPr id="29" name="Content Placeholder 2">
            <a:extLst>
              <a:ext uri="{FF2B5EF4-FFF2-40B4-BE49-F238E27FC236}">
                <a16:creationId xmlns:a16="http://schemas.microsoft.com/office/drawing/2014/main" id="{52C4B0E5-3C7E-4BC2-AA92-4156C26C91FF}"/>
              </a:ext>
            </a:extLst>
          </p:cNvPr>
          <p:cNvSpPr>
            <a:spLocks noGrp="1"/>
          </p:cNvSpPr>
          <p:nvPr>
            <p:ph idx="22" hasCustomPrompt="1"/>
          </p:nvPr>
        </p:nvSpPr>
        <p:spPr>
          <a:xfrm>
            <a:off x="4851820" y="5423276"/>
            <a:ext cx="3579002" cy="417141"/>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row text</a:t>
            </a:r>
          </a:p>
        </p:txBody>
      </p:sp>
      <p:sp>
        <p:nvSpPr>
          <p:cNvPr id="33" name="Rectangle 32">
            <a:extLst>
              <a:ext uri="{FF2B5EF4-FFF2-40B4-BE49-F238E27FC236}">
                <a16:creationId xmlns:a16="http://schemas.microsoft.com/office/drawing/2014/main" id="{A5480C56-313A-5C4D-A02B-5C10621A5061}"/>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35" name="Picture 34" descr="The University of Iowa">
            <a:extLst>
              <a:ext uri="{FF2B5EF4-FFF2-40B4-BE49-F238E27FC236}">
                <a16:creationId xmlns:a16="http://schemas.microsoft.com/office/drawing/2014/main" id="{2DA8F900-4BB3-134B-A7DE-0A6F63695305}"/>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36" name="Footer Placeholder 4">
            <a:extLst>
              <a:ext uri="{FF2B5EF4-FFF2-40B4-BE49-F238E27FC236}">
                <a16:creationId xmlns:a16="http://schemas.microsoft.com/office/drawing/2014/main" id="{B5B719EA-A20E-994C-8EEE-69E62E50742C}"/>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868536204"/>
      </p:ext>
    </p:extLst>
  </p:cSld>
  <p:clrMapOvr>
    <a:masterClrMapping/>
  </p:clrMapOvr>
  <p:extLst>
    <p:ext uri="{DCECCB84-F9BA-43D5-87BE-67443E8EF086}">
      <p15:sldGuideLst xmlns:p15="http://schemas.microsoft.com/office/powerpoint/2012/main">
        <p15:guide id="2" pos="449" userDrawn="1">
          <p15:clr>
            <a:srgbClr val="FBAE40"/>
          </p15:clr>
        </p15:guide>
        <p15:guide id="3" pos="5310" userDrawn="1">
          <p15:clr>
            <a:srgbClr val="FBAE40"/>
          </p15:clr>
        </p15:guide>
        <p15:guide id="4" pos="2880" userDrawn="1">
          <p15:clr>
            <a:srgbClr val="FBAE40"/>
          </p15:clr>
        </p15:guide>
        <p15:guide id="5" orient="horz" pos="1054" userDrawn="1">
          <p15:clr>
            <a:srgbClr val="FBAE40"/>
          </p15:clr>
        </p15:guide>
        <p15:guide id="6" orient="horz" pos="3744" userDrawn="1">
          <p15:clr>
            <a:srgbClr val="FBAE40"/>
          </p15:clr>
        </p15:guide>
        <p15:guide id="7" orient="horz" pos="697" userDrawn="1">
          <p15:clr>
            <a:srgbClr val="FBAE40"/>
          </p15:clr>
        </p15:guide>
        <p15:guide id="8" orient="horz" pos="240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x2 Grid Layout">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F947D672-DDE7-4F36-B79C-4245C5D115ED}"/>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E7D57D41-E534-4387-8837-F27E5C2408BD}"/>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5" y="1756430"/>
            <a:ext cx="3600168" cy="374036"/>
          </a:xfrm>
        </p:spPr>
        <p:txBody>
          <a:bodyPr lIns="0" tIns="0" rIns="0" bIns="0">
            <a:norm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14" name="Content Placeholder 2">
            <a:extLst>
              <a:ext uri="{FF2B5EF4-FFF2-40B4-BE49-F238E27FC236}">
                <a16:creationId xmlns:a16="http://schemas.microsoft.com/office/drawing/2014/main" id="{968A6427-DC92-4AE6-82DE-34A0B3A972EE}"/>
              </a:ext>
            </a:extLst>
          </p:cNvPr>
          <p:cNvSpPr>
            <a:spLocks noGrp="1"/>
          </p:cNvSpPr>
          <p:nvPr>
            <p:ph idx="10" hasCustomPrompt="1"/>
          </p:nvPr>
        </p:nvSpPr>
        <p:spPr>
          <a:xfrm>
            <a:off x="714376" y="2237816"/>
            <a:ext cx="3600164" cy="120057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cxnSp>
        <p:nvCxnSpPr>
          <p:cNvPr id="8" name="Straight Connector 7">
            <a:extLst>
              <a:ext uri="{FF2B5EF4-FFF2-40B4-BE49-F238E27FC236}">
                <a16:creationId xmlns:a16="http://schemas.microsoft.com/office/drawing/2014/main" id="{69FB9F7B-CC85-4936-BE2A-DF6B8BF46018}"/>
              </a:ext>
            </a:extLst>
          </p:cNvPr>
          <p:cNvCxnSpPr/>
          <p:nvPr userDrawn="1"/>
        </p:nvCxnSpPr>
        <p:spPr>
          <a:xfrm>
            <a:off x="711994" y="3790765"/>
            <a:ext cx="7717632"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23" name="Content Placeholder 2">
            <a:extLst>
              <a:ext uri="{FF2B5EF4-FFF2-40B4-BE49-F238E27FC236}">
                <a16:creationId xmlns:a16="http://schemas.microsoft.com/office/drawing/2014/main" id="{FDFA8ABE-0B6C-4930-94A9-A2BB4166E51F}"/>
              </a:ext>
            </a:extLst>
          </p:cNvPr>
          <p:cNvSpPr>
            <a:spLocks noGrp="1"/>
          </p:cNvSpPr>
          <p:nvPr>
            <p:ph idx="17" hasCustomPrompt="1"/>
          </p:nvPr>
        </p:nvSpPr>
        <p:spPr>
          <a:xfrm>
            <a:off x="718539" y="4109427"/>
            <a:ext cx="3600168" cy="374036"/>
          </a:xfrm>
        </p:spPr>
        <p:txBody>
          <a:bodyPr lIns="0" tIns="0" rIns="0" bIns="0">
            <a:norm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24" name="Content Placeholder 2">
            <a:extLst>
              <a:ext uri="{FF2B5EF4-FFF2-40B4-BE49-F238E27FC236}">
                <a16:creationId xmlns:a16="http://schemas.microsoft.com/office/drawing/2014/main" id="{47E91DB8-4856-4AED-8362-60627F681EE8}"/>
              </a:ext>
            </a:extLst>
          </p:cNvPr>
          <p:cNvSpPr>
            <a:spLocks noGrp="1"/>
          </p:cNvSpPr>
          <p:nvPr>
            <p:ph idx="18" hasCustomPrompt="1"/>
          </p:nvPr>
        </p:nvSpPr>
        <p:spPr>
          <a:xfrm>
            <a:off x="718540" y="4590814"/>
            <a:ext cx="3600164" cy="1181971"/>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cxnSp>
        <p:nvCxnSpPr>
          <p:cNvPr id="22" name="Straight Connector 21">
            <a:extLst>
              <a:ext uri="{FF2B5EF4-FFF2-40B4-BE49-F238E27FC236}">
                <a16:creationId xmlns:a16="http://schemas.microsoft.com/office/drawing/2014/main" id="{CEF932C4-F1C3-47F2-84B8-FEC885C1843C}"/>
              </a:ext>
            </a:extLst>
          </p:cNvPr>
          <p:cNvCxnSpPr>
            <a:cxnSpLocks/>
          </p:cNvCxnSpPr>
          <p:nvPr userDrawn="1"/>
        </p:nvCxnSpPr>
        <p:spPr>
          <a:xfrm>
            <a:off x="4572000" y="1679385"/>
            <a:ext cx="0" cy="4272765"/>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9" name="Content Placeholder 2">
            <a:extLst>
              <a:ext uri="{FF2B5EF4-FFF2-40B4-BE49-F238E27FC236}">
                <a16:creationId xmlns:a16="http://schemas.microsoft.com/office/drawing/2014/main" id="{A07502CC-5B90-4BCF-B63B-36D026C9AE96}"/>
              </a:ext>
            </a:extLst>
          </p:cNvPr>
          <p:cNvSpPr>
            <a:spLocks noGrp="1"/>
          </p:cNvSpPr>
          <p:nvPr>
            <p:ph idx="15" hasCustomPrompt="1"/>
          </p:nvPr>
        </p:nvSpPr>
        <p:spPr>
          <a:xfrm>
            <a:off x="4825293" y="1746378"/>
            <a:ext cx="3600168" cy="374036"/>
          </a:xfrm>
        </p:spPr>
        <p:txBody>
          <a:bodyPr lIns="0" tIns="0" rIns="0" bIns="0">
            <a:norm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20" name="Content Placeholder 2">
            <a:extLst>
              <a:ext uri="{FF2B5EF4-FFF2-40B4-BE49-F238E27FC236}">
                <a16:creationId xmlns:a16="http://schemas.microsoft.com/office/drawing/2014/main" id="{F169EF16-BA54-4279-A087-A65E4F26675F}"/>
              </a:ext>
            </a:extLst>
          </p:cNvPr>
          <p:cNvSpPr>
            <a:spLocks noGrp="1"/>
          </p:cNvSpPr>
          <p:nvPr>
            <p:ph idx="16" hasCustomPrompt="1"/>
          </p:nvPr>
        </p:nvSpPr>
        <p:spPr>
          <a:xfrm>
            <a:off x="4825294" y="2227764"/>
            <a:ext cx="3600168" cy="120057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sp>
        <p:nvSpPr>
          <p:cNvPr id="25" name="Content Placeholder 2">
            <a:extLst>
              <a:ext uri="{FF2B5EF4-FFF2-40B4-BE49-F238E27FC236}">
                <a16:creationId xmlns:a16="http://schemas.microsoft.com/office/drawing/2014/main" id="{76BD4A33-C7CC-4380-A2BB-ECC6C2FB7225}"/>
              </a:ext>
            </a:extLst>
          </p:cNvPr>
          <p:cNvSpPr>
            <a:spLocks noGrp="1"/>
          </p:cNvSpPr>
          <p:nvPr>
            <p:ph idx="19" hasCustomPrompt="1"/>
          </p:nvPr>
        </p:nvSpPr>
        <p:spPr>
          <a:xfrm>
            <a:off x="4829457" y="4099375"/>
            <a:ext cx="3600168" cy="374036"/>
          </a:xfrm>
        </p:spPr>
        <p:txBody>
          <a:bodyPr lIns="0" tIns="0" rIns="0" bIns="0">
            <a:normAutofit/>
          </a:bodyPr>
          <a:lstStyle>
            <a:lvl1pPr marL="0" indent="0">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26" name="Content Placeholder 2">
            <a:extLst>
              <a:ext uri="{FF2B5EF4-FFF2-40B4-BE49-F238E27FC236}">
                <a16:creationId xmlns:a16="http://schemas.microsoft.com/office/drawing/2014/main" id="{4CD0BB64-6643-42CE-AFE7-372305F21233}"/>
              </a:ext>
            </a:extLst>
          </p:cNvPr>
          <p:cNvSpPr>
            <a:spLocks noGrp="1"/>
          </p:cNvSpPr>
          <p:nvPr>
            <p:ph idx="20" hasCustomPrompt="1"/>
          </p:nvPr>
        </p:nvSpPr>
        <p:spPr>
          <a:xfrm>
            <a:off x="4829458" y="4580761"/>
            <a:ext cx="3600168" cy="120057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sp>
        <p:nvSpPr>
          <p:cNvPr id="21" name="Rectangle 20">
            <a:extLst>
              <a:ext uri="{FF2B5EF4-FFF2-40B4-BE49-F238E27FC236}">
                <a16:creationId xmlns:a16="http://schemas.microsoft.com/office/drawing/2014/main" id="{D8D606F0-071A-A842-B316-9BEBD143AC36}"/>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17" name="Picture 16" descr="The University of Iowa">
            <a:extLst>
              <a:ext uri="{FF2B5EF4-FFF2-40B4-BE49-F238E27FC236}">
                <a16:creationId xmlns:a16="http://schemas.microsoft.com/office/drawing/2014/main" id="{70498093-055A-1249-80EE-EB69C10A937B}"/>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18" name="Footer Placeholder 4">
            <a:extLst>
              <a:ext uri="{FF2B5EF4-FFF2-40B4-BE49-F238E27FC236}">
                <a16:creationId xmlns:a16="http://schemas.microsoft.com/office/drawing/2014/main" id="{8EEADFDD-6D39-8041-B44B-CC11D0FD544F}"/>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748418329"/>
      </p:ext>
    </p:extLst>
  </p:cSld>
  <p:clrMapOvr>
    <a:masterClrMapping/>
  </p:clrMapOvr>
  <p:extLst>
    <p:ext uri="{DCECCB84-F9BA-43D5-87BE-67443E8EF086}">
      <p15:sldGuideLst xmlns:p15="http://schemas.microsoft.com/office/powerpoint/2012/main">
        <p15:guide id="2" pos="449" userDrawn="1">
          <p15:clr>
            <a:srgbClr val="FBAE40"/>
          </p15:clr>
        </p15:guide>
        <p15:guide id="3" pos="5310" userDrawn="1">
          <p15:clr>
            <a:srgbClr val="FBAE40"/>
          </p15:clr>
        </p15:guide>
        <p15:guide id="4" pos="2880" userDrawn="1">
          <p15:clr>
            <a:srgbClr val="FBAE40"/>
          </p15:clr>
        </p15:guide>
        <p15:guide id="5" orient="horz" pos="1054" userDrawn="1">
          <p15:clr>
            <a:srgbClr val="FBAE40"/>
          </p15:clr>
        </p15:guide>
        <p15:guide id="6" orient="horz" pos="2400" userDrawn="1">
          <p15:clr>
            <a:srgbClr val="FBAE40"/>
          </p15:clr>
        </p15:guide>
        <p15:guide id="7" orient="horz" pos="697"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lumn Stat Layout">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7C3D46F0-0006-469D-9C96-A2B5BF708743}"/>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E7D57D41-E534-4387-8837-F27E5C2408BD}"/>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04310" y="2849850"/>
            <a:ext cx="1306682" cy="787298"/>
          </a:xfrm>
        </p:spPr>
        <p:txBody>
          <a:bodyPr lIns="0" tIns="0" rIns="0" bIns="0">
            <a:noAutofit/>
          </a:bodyPr>
          <a:lstStyle>
            <a:lvl1pPr marL="0" indent="0" algn="l">
              <a:buSzPct val="95000"/>
              <a:buFont typeface="Arial" panose="020B0604020202020204" pitchFamily="34" charset="0"/>
              <a:buNone/>
              <a:defRPr sz="4125"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Stat</a:t>
            </a:r>
          </a:p>
        </p:txBody>
      </p:sp>
      <p:sp>
        <p:nvSpPr>
          <p:cNvPr id="52" name="Picture Placeholder 50">
            <a:extLst>
              <a:ext uri="{FF2B5EF4-FFF2-40B4-BE49-F238E27FC236}">
                <a16:creationId xmlns:a16="http://schemas.microsoft.com/office/drawing/2014/main" id="{8D984633-F962-1848-A009-619CB8211633}"/>
              </a:ext>
            </a:extLst>
          </p:cNvPr>
          <p:cNvSpPr>
            <a:spLocks noGrp="1"/>
          </p:cNvSpPr>
          <p:nvPr>
            <p:ph type="pic" sz="quarter" idx="20"/>
          </p:nvPr>
        </p:nvSpPr>
        <p:spPr>
          <a:xfrm>
            <a:off x="2141220" y="2469136"/>
            <a:ext cx="940541" cy="930491"/>
          </a:xfrm>
        </p:spPr>
        <p:txBody>
          <a:bodyPr/>
          <a:lstStyle>
            <a:lvl1pPr marL="0" indent="0">
              <a:buNone/>
              <a:defRPr/>
            </a:lvl1pPr>
          </a:lstStyle>
          <a:p>
            <a:endParaRPr lang="en-US" dirty="0"/>
          </a:p>
        </p:txBody>
      </p:sp>
      <p:cxnSp>
        <p:nvCxnSpPr>
          <p:cNvPr id="14" name="Straight Connector 13">
            <a:extLst>
              <a:ext uri="{FF2B5EF4-FFF2-40B4-BE49-F238E27FC236}">
                <a16:creationId xmlns:a16="http://schemas.microsoft.com/office/drawing/2014/main" id="{44DE3AB4-3020-8D45-86B7-592F12CB716B}"/>
              </a:ext>
              <a:ext uri="{C183D7F6-B498-43B3-948B-1728B52AA6E4}">
                <adec:decorative xmlns:adec="http://schemas.microsoft.com/office/drawing/2017/decorative" val="1"/>
              </a:ext>
            </a:extLst>
          </p:cNvPr>
          <p:cNvCxnSpPr>
            <a:cxnSpLocks/>
          </p:cNvCxnSpPr>
          <p:nvPr userDrawn="1"/>
        </p:nvCxnSpPr>
        <p:spPr>
          <a:xfrm>
            <a:off x="672385" y="3573316"/>
            <a:ext cx="2409376"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DC4E94AD-16D9-BE4C-8C57-CFA6654E1BD9}"/>
              </a:ext>
            </a:extLst>
          </p:cNvPr>
          <p:cNvSpPr>
            <a:spLocks noGrp="1"/>
          </p:cNvSpPr>
          <p:nvPr>
            <p:ph idx="14" hasCustomPrompt="1"/>
          </p:nvPr>
        </p:nvSpPr>
        <p:spPr>
          <a:xfrm>
            <a:off x="704310" y="3789196"/>
            <a:ext cx="2377451" cy="1061801"/>
          </a:xfrm>
        </p:spPr>
        <p:txBody>
          <a:bodyPr lIns="0" tIns="0" rIns="0" bIns="0">
            <a:normAutofit/>
          </a:bodyPr>
          <a:lstStyle>
            <a:lvl1pPr marL="0" indent="0" algn="l">
              <a:buSzPct val="95000"/>
              <a:buFont typeface="Arial" panose="020B0604020202020204" pitchFamily="34" charset="0"/>
              <a:buNone/>
              <a:defRPr sz="18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19" name="Content Placeholder 2">
            <a:extLst>
              <a:ext uri="{FF2B5EF4-FFF2-40B4-BE49-F238E27FC236}">
                <a16:creationId xmlns:a16="http://schemas.microsoft.com/office/drawing/2014/main" id="{E64293C0-60B2-3341-9C38-86DF7ACA51DC}"/>
              </a:ext>
            </a:extLst>
          </p:cNvPr>
          <p:cNvSpPr>
            <a:spLocks noGrp="1"/>
          </p:cNvSpPr>
          <p:nvPr>
            <p:ph idx="21" hasCustomPrompt="1"/>
          </p:nvPr>
        </p:nvSpPr>
        <p:spPr>
          <a:xfrm>
            <a:off x="3436853" y="2849850"/>
            <a:ext cx="1306682" cy="787298"/>
          </a:xfrm>
        </p:spPr>
        <p:txBody>
          <a:bodyPr lIns="0" tIns="0" rIns="0" bIns="0">
            <a:noAutofit/>
          </a:bodyPr>
          <a:lstStyle>
            <a:lvl1pPr marL="0" indent="0" algn="l">
              <a:buSzPct val="95000"/>
              <a:buFont typeface="Arial" panose="020B0604020202020204" pitchFamily="34" charset="0"/>
              <a:buNone/>
              <a:defRPr sz="4125"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Stat</a:t>
            </a:r>
          </a:p>
        </p:txBody>
      </p:sp>
      <p:cxnSp>
        <p:nvCxnSpPr>
          <p:cNvPr id="20" name="Straight Connector 19">
            <a:extLst>
              <a:ext uri="{FF2B5EF4-FFF2-40B4-BE49-F238E27FC236}">
                <a16:creationId xmlns:a16="http://schemas.microsoft.com/office/drawing/2014/main" id="{1799B91B-7CDD-284B-99CF-8408146B2C0D}"/>
              </a:ext>
              <a:ext uri="{C183D7F6-B498-43B3-948B-1728B52AA6E4}">
                <adec:decorative xmlns:adec="http://schemas.microsoft.com/office/drawing/2017/decorative" val="1"/>
              </a:ext>
            </a:extLst>
          </p:cNvPr>
          <p:cNvCxnSpPr>
            <a:cxnSpLocks/>
          </p:cNvCxnSpPr>
          <p:nvPr userDrawn="1"/>
        </p:nvCxnSpPr>
        <p:spPr>
          <a:xfrm>
            <a:off x="3404928" y="3573316"/>
            <a:ext cx="2409376"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24" name="Content Placeholder 2">
            <a:extLst>
              <a:ext uri="{FF2B5EF4-FFF2-40B4-BE49-F238E27FC236}">
                <a16:creationId xmlns:a16="http://schemas.microsoft.com/office/drawing/2014/main" id="{8BB67D17-F456-FC43-9C41-9344D6EEB07B}"/>
              </a:ext>
            </a:extLst>
          </p:cNvPr>
          <p:cNvSpPr>
            <a:spLocks noGrp="1"/>
          </p:cNvSpPr>
          <p:nvPr>
            <p:ph idx="22" hasCustomPrompt="1"/>
          </p:nvPr>
        </p:nvSpPr>
        <p:spPr>
          <a:xfrm>
            <a:off x="3436853" y="3789196"/>
            <a:ext cx="2377451" cy="1061801"/>
          </a:xfrm>
        </p:spPr>
        <p:txBody>
          <a:bodyPr lIns="0" tIns="0" rIns="0" bIns="0">
            <a:normAutofit/>
          </a:bodyPr>
          <a:lstStyle>
            <a:lvl1pPr marL="0" indent="0" algn="l">
              <a:buSzPct val="95000"/>
              <a:buFont typeface="Arial" panose="020B0604020202020204" pitchFamily="34" charset="0"/>
              <a:buNone/>
              <a:defRPr sz="18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6" name="Content Placeholder 2">
            <a:extLst>
              <a:ext uri="{FF2B5EF4-FFF2-40B4-BE49-F238E27FC236}">
                <a16:creationId xmlns:a16="http://schemas.microsoft.com/office/drawing/2014/main" id="{60F6E28A-AB38-A64F-9481-C9F0437BFEA5}"/>
              </a:ext>
            </a:extLst>
          </p:cNvPr>
          <p:cNvSpPr>
            <a:spLocks noGrp="1"/>
          </p:cNvSpPr>
          <p:nvPr>
            <p:ph idx="24" hasCustomPrompt="1"/>
          </p:nvPr>
        </p:nvSpPr>
        <p:spPr>
          <a:xfrm>
            <a:off x="6169397" y="2849850"/>
            <a:ext cx="1306682" cy="787298"/>
          </a:xfrm>
        </p:spPr>
        <p:txBody>
          <a:bodyPr lIns="0" tIns="0" rIns="0" bIns="0">
            <a:noAutofit/>
          </a:bodyPr>
          <a:lstStyle>
            <a:lvl1pPr marL="0" indent="0" algn="l">
              <a:buSzPct val="95000"/>
              <a:buFont typeface="Arial" panose="020B0604020202020204" pitchFamily="34" charset="0"/>
              <a:buNone/>
              <a:defRPr sz="4125"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Stat</a:t>
            </a:r>
          </a:p>
        </p:txBody>
      </p:sp>
      <p:cxnSp>
        <p:nvCxnSpPr>
          <p:cNvPr id="27" name="Straight Connector 26">
            <a:extLst>
              <a:ext uri="{FF2B5EF4-FFF2-40B4-BE49-F238E27FC236}">
                <a16:creationId xmlns:a16="http://schemas.microsoft.com/office/drawing/2014/main" id="{F9F7D2B0-E449-FD45-9789-FC204088E97C}"/>
              </a:ext>
              <a:ext uri="{C183D7F6-B498-43B3-948B-1728B52AA6E4}">
                <adec:decorative xmlns:adec="http://schemas.microsoft.com/office/drawing/2017/decorative" val="1"/>
              </a:ext>
            </a:extLst>
          </p:cNvPr>
          <p:cNvCxnSpPr>
            <a:cxnSpLocks/>
          </p:cNvCxnSpPr>
          <p:nvPr userDrawn="1"/>
        </p:nvCxnSpPr>
        <p:spPr>
          <a:xfrm>
            <a:off x="6137472" y="3573316"/>
            <a:ext cx="2409376"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28" name="Content Placeholder 2">
            <a:extLst>
              <a:ext uri="{FF2B5EF4-FFF2-40B4-BE49-F238E27FC236}">
                <a16:creationId xmlns:a16="http://schemas.microsoft.com/office/drawing/2014/main" id="{86FE37F4-1DCF-2D40-845F-6C10AC016C29}"/>
              </a:ext>
            </a:extLst>
          </p:cNvPr>
          <p:cNvSpPr>
            <a:spLocks noGrp="1"/>
          </p:cNvSpPr>
          <p:nvPr>
            <p:ph idx="25" hasCustomPrompt="1"/>
          </p:nvPr>
        </p:nvSpPr>
        <p:spPr>
          <a:xfrm>
            <a:off x="6169397" y="3789196"/>
            <a:ext cx="2377451" cy="1061801"/>
          </a:xfrm>
        </p:spPr>
        <p:txBody>
          <a:bodyPr lIns="0" tIns="0" rIns="0" bIns="0">
            <a:normAutofit/>
          </a:bodyPr>
          <a:lstStyle>
            <a:lvl1pPr marL="0" indent="0" algn="l">
              <a:buSzPct val="95000"/>
              <a:buFont typeface="Arial" panose="020B0604020202020204" pitchFamily="34" charset="0"/>
              <a:buNone/>
              <a:defRPr sz="18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18" name="Rectangle 17">
            <a:extLst>
              <a:ext uri="{FF2B5EF4-FFF2-40B4-BE49-F238E27FC236}">
                <a16:creationId xmlns:a16="http://schemas.microsoft.com/office/drawing/2014/main" id="{C6F1B24E-B6B2-2D4F-8CE9-C10E33FBF4C2}"/>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30" name="Picture 29" descr="The University of Iowa">
            <a:extLst>
              <a:ext uri="{FF2B5EF4-FFF2-40B4-BE49-F238E27FC236}">
                <a16:creationId xmlns:a16="http://schemas.microsoft.com/office/drawing/2014/main" id="{B9F9D999-694A-C64C-9BA8-FF37455DDD79}"/>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31" name="Footer Placeholder 4">
            <a:extLst>
              <a:ext uri="{FF2B5EF4-FFF2-40B4-BE49-F238E27FC236}">
                <a16:creationId xmlns:a16="http://schemas.microsoft.com/office/drawing/2014/main" id="{A000685F-E841-A44D-AC9C-173BD5E3C25A}"/>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
        <p:nvSpPr>
          <p:cNvPr id="34" name="Picture Placeholder 50">
            <a:extLst>
              <a:ext uri="{FF2B5EF4-FFF2-40B4-BE49-F238E27FC236}">
                <a16:creationId xmlns:a16="http://schemas.microsoft.com/office/drawing/2014/main" id="{F52BFEB6-775B-5540-A1D7-F6E3DDCDB834}"/>
              </a:ext>
            </a:extLst>
          </p:cNvPr>
          <p:cNvSpPr>
            <a:spLocks noGrp="1"/>
          </p:cNvSpPr>
          <p:nvPr>
            <p:ph type="pic" sz="quarter" idx="28"/>
          </p:nvPr>
        </p:nvSpPr>
        <p:spPr>
          <a:xfrm>
            <a:off x="4873763" y="2484685"/>
            <a:ext cx="940541" cy="930491"/>
          </a:xfrm>
        </p:spPr>
        <p:txBody>
          <a:bodyPr/>
          <a:lstStyle>
            <a:lvl1pPr marL="0" indent="0">
              <a:buNone/>
              <a:defRPr/>
            </a:lvl1pPr>
          </a:lstStyle>
          <a:p>
            <a:endParaRPr lang="en-US" dirty="0"/>
          </a:p>
        </p:txBody>
      </p:sp>
      <p:sp>
        <p:nvSpPr>
          <p:cNvPr id="35" name="Picture Placeholder 50">
            <a:extLst>
              <a:ext uri="{FF2B5EF4-FFF2-40B4-BE49-F238E27FC236}">
                <a16:creationId xmlns:a16="http://schemas.microsoft.com/office/drawing/2014/main" id="{3B2767A3-945C-8A48-8F63-467E5E2A4DDF}"/>
              </a:ext>
            </a:extLst>
          </p:cNvPr>
          <p:cNvSpPr>
            <a:spLocks noGrp="1"/>
          </p:cNvSpPr>
          <p:nvPr>
            <p:ph type="pic" sz="quarter" idx="29"/>
          </p:nvPr>
        </p:nvSpPr>
        <p:spPr>
          <a:xfrm>
            <a:off x="7606307" y="2484685"/>
            <a:ext cx="940541" cy="930491"/>
          </a:xfrm>
        </p:spPr>
        <p:txBody>
          <a:bodyPr/>
          <a:lstStyle>
            <a:lvl1pPr marL="0" indent="0">
              <a:buNone/>
              <a:defRPr/>
            </a:lvl1pPr>
          </a:lstStyle>
          <a:p>
            <a:endParaRPr lang="en-US" dirty="0"/>
          </a:p>
        </p:txBody>
      </p:sp>
    </p:spTree>
    <p:extLst>
      <p:ext uri="{BB962C8B-B14F-4D97-AF65-F5344CB8AC3E}">
        <p14:creationId xmlns:p14="http://schemas.microsoft.com/office/powerpoint/2010/main" val="1710712687"/>
      </p:ext>
    </p:extLst>
  </p:cSld>
  <p:clrMapOvr>
    <a:masterClrMapping/>
  </p:clrMapOvr>
  <p:extLst>
    <p:ext uri="{DCECCB84-F9BA-43D5-87BE-67443E8EF086}">
      <p15:sldGuideLst xmlns:p15="http://schemas.microsoft.com/office/powerpoint/2012/main">
        <p15:guide id="1" orient="horz" pos="2400" userDrawn="1">
          <p15:clr>
            <a:srgbClr val="FBAE40"/>
          </p15:clr>
        </p15:guide>
        <p15:guide id="2" pos="449" userDrawn="1">
          <p15:clr>
            <a:srgbClr val="FBAE40"/>
          </p15:clr>
        </p15:guide>
        <p15:guide id="3" pos="5310" userDrawn="1">
          <p15:clr>
            <a:srgbClr val="FBAE40"/>
          </p15:clr>
        </p15:guide>
        <p15:guide id="4" pos="2880" userDrawn="1">
          <p15:clr>
            <a:srgbClr val="FBAE40"/>
          </p15:clr>
        </p15:guide>
        <p15:guide id="5" orient="horz" pos="1054" userDrawn="1">
          <p15:clr>
            <a:srgbClr val="FBAE40"/>
          </p15:clr>
        </p15:guide>
        <p15:guide id="6" orient="horz" pos="3744" userDrawn="1">
          <p15:clr>
            <a:srgbClr val="FBAE40"/>
          </p15:clr>
        </p15:guide>
        <p15:guide id="7" orient="horz" pos="697"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lumn Icon Layout">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7C3D46F0-0006-469D-9C96-A2B5BF708743}"/>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E7D57D41-E534-4387-8837-F27E5C2408BD}"/>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E7A2738-1D29-40DE-AACF-F60CD708E892}"/>
              </a:ext>
              <a:ext uri="{C183D7F6-B498-43B3-948B-1728B52AA6E4}">
                <adec:decorative xmlns:adec="http://schemas.microsoft.com/office/drawing/2017/decorative" val="1"/>
              </a:ext>
            </a:extLst>
          </p:cNvPr>
          <p:cNvCxnSpPr/>
          <p:nvPr userDrawn="1"/>
        </p:nvCxnSpPr>
        <p:spPr>
          <a:xfrm>
            <a:off x="1901902" y="2921860"/>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D1ADFA24-184F-46B9-B1D0-3FBB044F3673}"/>
              </a:ext>
              <a:ext uri="{C183D7F6-B498-43B3-948B-1728B52AA6E4}">
                <adec:decorative xmlns:adec="http://schemas.microsoft.com/office/drawing/2017/decorative" val="1"/>
              </a:ext>
            </a:extLst>
          </p:cNvPr>
          <p:cNvSpPr/>
          <p:nvPr userDrawn="1"/>
        </p:nvSpPr>
        <p:spPr>
          <a:xfrm>
            <a:off x="1216102" y="2266313"/>
            <a:ext cx="1371600" cy="1371600"/>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5" name="Picture Placeholder 3">
            <a:extLst>
              <a:ext uri="{FF2B5EF4-FFF2-40B4-BE49-F238E27FC236}">
                <a16:creationId xmlns:a16="http://schemas.microsoft.com/office/drawing/2014/main" id="{DC306F30-B3C1-E74C-B18C-7075DB0761DE}"/>
              </a:ext>
            </a:extLst>
          </p:cNvPr>
          <p:cNvSpPr>
            <a:spLocks noGrp="1"/>
          </p:cNvSpPr>
          <p:nvPr>
            <p:ph type="pic" sz="quarter" idx="21"/>
          </p:nvPr>
        </p:nvSpPr>
        <p:spPr>
          <a:xfrm>
            <a:off x="1472729" y="2553043"/>
            <a:ext cx="886809" cy="878171"/>
          </a:xfrm>
        </p:spPr>
        <p:txBody>
          <a:bodyPr/>
          <a:lstStyle>
            <a:lvl1pPr>
              <a:buNone/>
              <a:defRPr/>
            </a:lvl1pPr>
          </a:lstStyle>
          <a:p>
            <a:endParaRPr lang="en-US" dirty="0"/>
          </a:p>
        </p:txBody>
      </p: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5" y="4078664"/>
            <a:ext cx="2375055" cy="754602"/>
          </a:xfrm>
        </p:spPr>
        <p:txBody>
          <a:bodyPr lIns="0" tIns="0" rIns="0" bIns="0">
            <a:normAutofit/>
          </a:bodyPr>
          <a:lstStyle>
            <a:lvl1pPr marL="0" indent="0" algn="ctr">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15" name="Content Placeholder 2">
            <a:extLst>
              <a:ext uri="{FF2B5EF4-FFF2-40B4-BE49-F238E27FC236}">
                <a16:creationId xmlns:a16="http://schemas.microsoft.com/office/drawing/2014/main" id="{700A296A-0A06-4FFB-B935-517187294F6B}"/>
              </a:ext>
            </a:extLst>
          </p:cNvPr>
          <p:cNvSpPr>
            <a:spLocks noGrp="1"/>
          </p:cNvSpPr>
          <p:nvPr>
            <p:ph idx="11" hasCustomPrompt="1"/>
          </p:nvPr>
        </p:nvSpPr>
        <p:spPr>
          <a:xfrm>
            <a:off x="3462289" y="4078664"/>
            <a:ext cx="2230029" cy="754602"/>
          </a:xfrm>
        </p:spPr>
        <p:txBody>
          <a:bodyPr lIns="0" tIns="0" rIns="0" bIns="0">
            <a:normAutofit/>
          </a:bodyPr>
          <a:lstStyle>
            <a:lvl1pPr marL="0" indent="0" algn="ctr">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2</a:t>
            </a:r>
          </a:p>
        </p:txBody>
      </p:sp>
      <p:sp>
        <p:nvSpPr>
          <p:cNvPr id="17" name="Content Placeholder 2">
            <a:extLst>
              <a:ext uri="{FF2B5EF4-FFF2-40B4-BE49-F238E27FC236}">
                <a16:creationId xmlns:a16="http://schemas.microsoft.com/office/drawing/2014/main" id="{D4DB30FF-E82C-424F-A06C-EFC3CFC45E36}"/>
              </a:ext>
            </a:extLst>
          </p:cNvPr>
          <p:cNvSpPr>
            <a:spLocks noGrp="1"/>
          </p:cNvSpPr>
          <p:nvPr>
            <p:ph idx="13" hasCustomPrompt="1"/>
          </p:nvPr>
        </p:nvSpPr>
        <p:spPr>
          <a:xfrm>
            <a:off x="6047636" y="4078663"/>
            <a:ext cx="2375055" cy="754602"/>
          </a:xfrm>
        </p:spPr>
        <p:txBody>
          <a:bodyPr lIns="0" tIns="0" rIns="0" bIns="0">
            <a:normAutofit/>
          </a:bodyPr>
          <a:lstStyle>
            <a:lvl1pPr marL="0" indent="0" algn="ctr">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18" name="Rectangle 17">
            <a:extLst>
              <a:ext uri="{FF2B5EF4-FFF2-40B4-BE49-F238E27FC236}">
                <a16:creationId xmlns:a16="http://schemas.microsoft.com/office/drawing/2014/main" id="{C6F1B24E-B6B2-2D4F-8CE9-C10E33FBF4C2}"/>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24" name="Picture 23" descr="The University of Iowa">
            <a:extLst>
              <a:ext uri="{FF2B5EF4-FFF2-40B4-BE49-F238E27FC236}">
                <a16:creationId xmlns:a16="http://schemas.microsoft.com/office/drawing/2014/main" id="{A13C9DCC-5284-6A4A-A857-E196C97A3071}"/>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28" name="Footer Placeholder 4">
            <a:extLst>
              <a:ext uri="{FF2B5EF4-FFF2-40B4-BE49-F238E27FC236}">
                <a16:creationId xmlns:a16="http://schemas.microsoft.com/office/drawing/2014/main" id="{EE85593F-9DA3-E843-83EA-BB61BA6E56AE}"/>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
        <p:nvSpPr>
          <p:cNvPr id="29" name="Oval 28">
            <a:extLst>
              <a:ext uri="{FF2B5EF4-FFF2-40B4-BE49-F238E27FC236}">
                <a16:creationId xmlns:a16="http://schemas.microsoft.com/office/drawing/2014/main" id="{DF1D17A9-33ED-0C42-9E29-A5641F8C0AFE}"/>
              </a:ext>
              <a:ext uri="{C183D7F6-B498-43B3-948B-1728B52AA6E4}">
                <adec:decorative xmlns:adec="http://schemas.microsoft.com/office/drawing/2017/decorative" val="1"/>
              </a:ext>
            </a:extLst>
          </p:cNvPr>
          <p:cNvSpPr/>
          <p:nvPr userDrawn="1"/>
        </p:nvSpPr>
        <p:spPr>
          <a:xfrm>
            <a:off x="3859924" y="2266313"/>
            <a:ext cx="1371600" cy="1371600"/>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0" name="Picture Placeholder 3">
            <a:extLst>
              <a:ext uri="{FF2B5EF4-FFF2-40B4-BE49-F238E27FC236}">
                <a16:creationId xmlns:a16="http://schemas.microsoft.com/office/drawing/2014/main" id="{569A0A84-E625-844B-BFE2-C1C6287E290E}"/>
              </a:ext>
            </a:extLst>
          </p:cNvPr>
          <p:cNvSpPr>
            <a:spLocks noGrp="1"/>
          </p:cNvSpPr>
          <p:nvPr>
            <p:ph type="pic" sz="quarter" idx="24"/>
          </p:nvPr>
        </p:nvSpPr>
        <p:spPr>
          <a:xfrm>
            <a:off x="4103299" y="2553043"/>
            <a:ext cx="886809" cy="878171"/>
          </a:xfrm>
        </p:spPr>
        <p:txBody>
          <a:bodyPr/>
          <a:lstStyle>
            <a:lvl1pPr>
              <a:buNone/>
              <a:defRPr/>
            </a:lvl1pPr>
          </a:lstStyle>
          <a:p>
            <a:endParaRPr lang="en-US" dirty="0"/>
          </a:p>
        </p:txBody>
      </p:sp>
      <p:sp>
        <p:nvSpPr>
          <p:cNvPr id="31" name="Oval 30">
            <a:extLst>
              <a:ext uri="{FF2B5EF4-FFF2-40B4-BE49-F238E27FC236}">
                <a16:creationId xmlns:a16="http://schemas.microsoft.com/office/drawing/2014/main" id="{A5736D78-B363-E54C-9445-910A8845B60F}"/>
              </a:ext>
              <a:ext uri="{C183D7F6-B498-43B3-948B-1728B52AA6E4}">
                <adec:decorative xmlns:adec="http://schemas.microsoft.com/office/drawing/2017/decorative" val="1"/>
              </a:ext>
            </a:extLst>
          </p:cNvPr>
          <p:cNvSpPr/>
          <p:nvPr userDrawn="1"/>
        </p:nvSpPr>
        <p:spPr>
          <a:xfrm>
            <a:off x="6503747" y="2265939"/>
            <a:ext cx="1371600" cy="1371600"/>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2" name="Picture Placeholder 3">
            <a:extLst>
              <a:ext uri="{FF2B5EF4-FFF2-40B4-BE49-F238E27FC236}">
                <a16:creationId xmlns:a16="http://schemas.microsoft.com/office/drawing/2014/main" id="{AE5BD224-C6F0-A44B-8415-008E871A701D}"/>
              </a:ext>
            </a:extLst>
          </p:cNvPr>
          <p:cNvSpPr>
            <a:spLocks noGrp="1"/>
          </p:cNvSpPr>
          <p:nvPr>
            <p:ph type="pic" sz="quarter" idx="25"/>
          </p:nvPr>
        </p:nvSpPr>
        <p:spPr>
          <a:xfrm>
            <a:off x="6760374" y="2552669"/>
            <a:ext cx="886809" cy="878171"/>
          </a:xfrm>
        </p:spPr>
        <p:txBody>
          <a:bodyPr/>
          <a:lstStyle>
            <a:lvl1pPr>
              <a:buNone/>
              <a:defRPr/>
            </a:lvl1pPr>
          </a:lstStyle>
          <a:p>
            <a:endParaRPr lang="en-US" dirty="0"/>
          </a:p>
        </p:txBody>
      </p:sp>
    </p:spTree>
    <p:extLst>
      <p:ext uri="{BB962C8B-B14F-4D97-AF65-F5344CB8AC3E}">
        <p14:creationId xmlns:p14="http://schemas.microsoft.com/office/powerpoint/2010/main" val="733951917"/>
      </p:ext>
    </p:extLst>
  </p:cSld>
  <p:clrMapOvr>
    <a:masterClrMapping/>
  </p:clrMapOvr>
  <p:extLst>
    <p:ext uri="{DCECCB84-F9BA-43D5-87BE-67443E8EF086}">
      <p15:sldGuideLst xmlns:p15="http://schemas.microsoft.com/office/powerpoint/2012/main">
        <p15:guide id="1" orient="horz" pos="2400" userDrawn="1">
          <p15:clr>
            <a:srgbClr val="FBAE40"/>
          </p15:clr>
        </p15:guide>
        <p15:guide id="2" pos="449" userDrawn="1">
          <p15:clr>
            <a:srgbClr val="FBAE40"/>
          </p15:clr>
        </p15:guide>
        <p15:guide id="3" pos="5310" userDrawn="1">
          <p15:clr>
            <a:srgbClr val="FBAE40"/>
          </p15:clr>
        </p15:guide>
        <p15:guide id="4" pos="2880" userDrawn="1">
          <p15:clr>
            <a:srgbClr val="FBAE40"/>
          </p15:clr>
        </p15:guide>
        <p15:guide id="5" orient="horz" pos="1054" userDrawn="1">
          <p15:clr>
            <a:srgbClr val="FBAE40"/>
          </p15:clr>
        </p15:guide>
        <p15:guide id="6" orient="horz" pos="3744" userDrawn="1">
          <p15:clr>
            <a:srgbClr val="FBAE40"/>
          </p15:clr>
        </p15:guide>
        <p15:guide id="7" orient="horz" pos="69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Solid Go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731044" y="2677626"/>
            <a:ext cx="6858000" cy="1843238"/>
          </a:xfrm>
        </p:spPr>
        <p:txBody>
          <a:bodyPr lIns="0" tIns="0" rIns="0" bIns="0" anchor="t" anchorCtr="0">
            <a:normAutofit/>
          </a:bodyPr>
          <a:lstStyle>
            <a:lvl1pPr algn="l">
              <a:defRPr sz="5200" b="1">
                <a:solidFill>
                  <a:schemeClr val="tx1"/>
                </a:solidFill>
                <a:latin typeface="Roboto" panose="02000000000000000000" pitchFamily="2" charset="0"/>
                <a:ea typeface="Roboto" panose="02000000000000000000" pitchFamily="2" charset="0"/>
                <a:cs typeface="Arial" panose="020B0604020202020204" pitchFamily="34" charset="0"/>
              </a:defRPr>
            </a:lvl1pPr>
          </a:lstStyle>
          <a:p>
            <a:r>
              <a:rPr lang="en-US" dirty="0"/>
              <a:t>Presentation Title Goes Right Here</a:t>
            </a:r>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730595" y="2438725"/>
            <a:ext cx="576398"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731044" y="4709626"/>
            <a:ext cx="7765770" cy="365125"/>
          </a:xfrm>
        </p:spPr>
        <p:txBody>
          <a:bodyPr lIns="0" tIns="0" rIns="0" bIns="0">
            <a:normAutofit/>
          </a:bodyPr>
          <a:lstStyle>
            <a:lvl1pPr marL="0" indent="0" algn="l">
              <a:buNone/>
              <a:defRPr sz="2200" b="1">
                <a:solidFill>
                  <a:schemeClr val="tx1"/>
                </a:solidFill>
                <a:latin typeface="Roboto" panose="02000000000000000000" pitchFamily="2" charset="0"/>
                <a:ea typeface="Roboto" panose="02000000000000000000" pitchFamily="2"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PRESENTATION SUBTITLE</a:t>
            </a:r>
          </a:p>
        </p:txBody>
      </p:sp>
      <p:sp>
        <p:nvSpPr>
          <p:cNvPr id="6" name="Text Placeholder 15">
            <a:extLst>
              <a:ext uri="{FF2B5EF4-FFF2-40B4-BE49-F238E27FC236}">
                <a16:creationId xmlns:a16="http://schemas.microsoft.com/office/drawing/2014/main" id="{2BBC7A98-1B1E-8545-AABD-0F79723A230C}"/>
              </a:ext>
            </a:extLst>
          </p:cNvPr>
          <p:cNvSpPr>
            <a:spLocks noGrp="1"/>
          </p:cNvSpPr>
          <p:nvPr>
            <p:ph type="body" sz="quarter" idx="10" hasCustomPrompt="1"/>
          </p:nvPr>
        </p:nvSpPr>
        <p:spPr>
          <a:xfrm>
            <a:off x="731044" y="5098725"/>
            <a:ext cx="7765770" cy="414991"/>
          </a:xfrm>
        </p:spPr>
        <p:txBody>
          <a:bodyPr lIns="0" tIns="0" rIns="0" bIns="0">
            <a:normAutofit/>
          </a:bodyPr>
          <a:lstStyle>
            <a:lvl1pPr marL="0" indent="0">
              <a:buNone/>
              <a:defRPr sz="2200">
                <a:solidFill>
                  <a:schemeClr val="tx1"/>
                </a:solidFill>
                <a:latin typeface="Roboto" panose="02000000000000000000" pitchFamily="2" charset="0"/>
                <a:ea typeface="Roboto" panose="02000000000000000000" pitchFamily="2" charset="0"/>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Month XX, 2020</a:t>
            </a:r>
          </a:p>
        </p:txBody>
      </p:sp>
      <p:sp>
        <p:nvSpPr>
          <p:cNvPr id="7" name="Footer Placeholder 4">
            <a:extLst>
              <a:ext uri="{FF2B5EF4-FFF2-40B4-BE49-F238E27FC236}">
                <a16:creationId xmlns:a16="http://schemas.microsoft.com/office/drawing/2014/main" id="{AA810B86-CAB7-EA43-BC2F-6E66762DC8D3}"/>
              </a:ext>
            </a:extLst>
          </p:cNvPr>
          <p:cNvSpPr>
            <a:spLocks noGrp="1"/>
          </p:cNvSpPr>
          <p:nvPr>
            <p:ph type="ftr" sz="quarter" idx="3"/>
          </p:nvPr>
        </p:nvSpPr>
        <p:spPr>
          <a:xfrm>
            <a:off x="714375" y="1774217"/>
            <a:ext cx="6874669" cy="365125"/>
          </a:xfrm>
          <a:prstGeom prst="rect">
            <a:avLst/>
          </a:prstGeom>
          <a:noFill/>
        </p:spPr>
        <p:txBody>
          <a:bodyPr vert="horz" lIns="0" tIns="0" rIns="0" bIns="0" rtlCol="0" anchor="ctr"/>
          <a:lstStyle>
            <a:lvl1pPr algn="l">
              <a:defRPr sz="1650" b="0">
                <a:solidFill>
                  <a:schemeClr val="tx1"/>
                </a:solidFill>
                <a:latin typeface="Roboto" panose="02000000000000000000" pitchFamily="2" charset="0"/>
                <a:ea typeface="Roboto" panose="02000000000000000000" pitchFamily="2" charset="0"/>
              </a:defRPr>
            </a:lvl1pPr>
          </a:lstStyle>
          <a:p>
            <a:r>
              <a:rPr lang="en-US" dirty="0"/>
              <a:t>Insert-&gt;Header and Footer-&gt;Type Customizable Name</a:t>
            </a:r>
          </a:p>
        </p:txBody>
      </p:sp>
      <p:pic>
        <p:nvPicPr>
          <p:cNvPr id="9" name="Picture 8" descr="The University of Iowa">
            <a:extLst>
              <a:ext uri="{FF2B5EF4-FFF2-40B4-BE49-F238E27FC236}">
                <a16:creationId xmlns:a16="http://schemas.microsoft.com/office/drawing/2014/main" id="{2BFB147F-9BD6-AA42-8D58-18E266C69A12}"/>
              </a:ext>
            </a:extLst>
          </p:cNvPr>
          <p:cNvPicPr>
            <a:picLocks noChangeAspect="1"/>
          </p:cNvPicPr>
          <p:nvPr userDrawn="1"/>
        </p:nvPicPr>
        <p:blipFill>
          <a:blip r:embed="rId2"/>
          <a:srcRect/>
          <a:stretch/>
        </p:blipFill>
        <p:spPr>
          <a:xfrm>
            <a:off x="6476484" y="150"/>
            <a:ext cx="2020330" cy="961761"/>
          </a:xfrm>
          <a:prstGeom prst="rect">
            <a:avLst/>
          </a:prstGeom>
        </p:spPr>
      </p:pic>
    </p:spTree>
    <p:extLst>
      <p:ext uri="{BB962C8B-B14F-4D97-AF65-F5344CB8AC3E}">
        <p14:creationId xmlns:p14="http://schemas.microsoft.com/office/powerpoint/2010/main" val="129788923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45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our Column Icon Layout">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1B9DD2E6-4011-470E-85A1-9331B2E255C8}"/>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E7D57D41-E534-4387-8837-F27E5C2408BD}"/>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D6361F7-376B-4B6B-90CB-982F8C88D3AB}"/>
              </a:ext>
              <a:ext uri="{C183D7F6-B498-43B3-948B-1728B52AA6E4}">
                <adec:decorative xmlns:adec="http://schemas.microsoft.com/office/drawing/2017/decorative" val="1"/>
              </a:ext>
            </a:extLst>
          </p:cNvPr>
          <p:cNvCxnSpPr/>
          <p:nvPr userDrawn="1"/>
        </p:nvCxnSpPr>
        <p:spPr>
          <a:xfrm>
            <a:off x="1901902" y="2921860"/>
            <a:ext cx="533326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Content Placeholder 2">
            <a:extLst>
              <a:ext uri="{FF2B5EF4-FFF2-40B4-BE49-F238E27FC236}">
                <a16:creationId xmlns:a16="http://schemas.microsoft.com/office/drawing/2014/main" id="{5C06C296-F787-402D-AC65-1E55B4D25C69}"/>
              </a:ext>
            </a:extLst>
          </p:cNvPr>
          <p:cNvSpPr>
            <a:spLocks noGrp="1"/>
          </p:cNvSpPr>
          <p:nvPr>
            <p:ph idx="17" hasCustomPrompt="1"/>
          </p:nvPr>
        </p:nvSpPr>
        <p:spPr>
          <a:xfrm>
            <a:off x="714375" y="4078664"/>
            <a:ext cx="1769150" cy="754602"/>
          </a:xfrm>
        </p:spPr>
        <p:txBody>
          <a:bodyPr lIns="0" tIns="0" rIns="0" bIns="0">
            <a:normAutofit/>
          </a:bodyPr>
          <a:lstStyle>
            <a:lvl1pPr marL="0" indent="0" algn="ctr">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6" name="Content Placeholder 2">
            <a:extLst>
              <a:ext uri="{FF2B5EF4-FFF2-40B4-BE49-F238E27FC236}">
                <a16:creationId xmlns:a16="http://schemas.microsoft.com/office/drawing/2014/main" id="{8C7F2CE8-9E91-4C86-99AB-686A9C810419}"/>
              </a:ext>
            </a:extLst>
          </p:cNvPr>
          <p:cNvSpPr>
            <a:spLocks noGrp="1"/>
          </p:cNvSpPr>
          <p:nvPr>
            <p:ph idx="18" hasCustomPrompt="1"/>
          </p:nvPr>
        </p:nvSpPr>
        <p:spPr>
          <a:xfrm>
            <a:off x="2720638" y="4078664"/>
            <a:ext cx="1769150" cy="754602"/>
          </a:xfrm>
        </p:spPr>
        <p:txBody>
          <a:bodyPr lIns="0" tIns="0" rIns="0" bIns="0">
            <a:normAutofit/>
          </a:bodyPr>
          <a:lstStyle>
            <a:lvl1pPr marL="0" indent="0" algn="ctr">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28" name="Content Placeholder 2">
            <a:extLst>
              <a:ext uri="{FF2B5EF4-FFF2-40B4-BE49-F238E27FC236}">
                <a16:creationId xmlns:a16="http://schemas.microsoft.com/office/drawing/2014/main" id="{BC06D7C8-7D2D-4A80-B5B8-174F5056AA0B}"/>
              </a:ext>
            </a:extLst>
          </p:cNvPr>
          <p:cNvSpPr>
            <a:spLocks noGrp="1"/>
          </p:cNvSpPr>
          <p:nvPr>
            <p:ph idx="19" hasCustomPrompt="1"/>
          </p:nvPr>
        </p:nvSpPr>
        <p:spPr>
          <a:xfrm>
            <a:off x="4654213" y="4078664"/>
            <a:ext cx="1769150" cy="754602"/>
          </a:xfrm>
        </p:spPr>
        <p:txBody>
          <a:bodyPr lIns="0" tIns="0" rIns="0" bIns="0">
            <a:normAutofit/>
          </a:bodyPr>
          <a:lstStyle>
            <a:lvl1pPr marL="0" indent="0" algn="ctr">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30" name="Content Placeholder 2">
            <a:extLst>
              <a:ext uri="{FF2B5EF4-FFF2-40B4-BE49-F238E27FC236}">
                <a16:creationId xmlns:a16="http://schemas.microsoft.com/office/drawing/2014/main" id="{8FC2F9F8-450A-4433-BAFC-DCD0001FAF1D}"/>
              </a:ext>
            </a:extLst>
          </p:cNvPr>
          <p:cNvSpPr>
            <a:spLocks noGrp="1"/>
          </p:cNvSpPr>
          <p:nvPr>
            <p:ph idx="20" hasCustomPrompt="1"/>
          </p:nvPr>
        </p:nvSpPr>
        <p:spPr>
          <a:xfrm>
            <a:off x="6660475" y="4073057"/>
            <a:ext cx="1769150" cy="754602"/>
          </a:xfrm>
        </p:spPr>
        <p:txBody>
          <a:bodyPr lIns="0" tIns="0" rIns="0" bIns="0">
            <a:normAutofit/>
          </a:bodyPr>
          <a:lstStyle>
            <a:lvl1pPr marL="0" indent="0" algn="ctr">
              <a:buSzPct val="95000"/>
              <a:buFont typeface="Arial" panose="020B0604020202020204" pitchFamily="34" charset="0"/>
              <a:buNone/>
              <a:defRPr sz="20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a:t>
            </a:r>
            <a:br>
              <a:rPr lang="en-US" dirty="0"/>
            </a:br>
            <a:r>
              <a:rPr lang="en-US" dirty="0"/>
              <a:t>item or step 1</a:t>
            </a:r>
          </a:p>
        </p:txBody>
      </p:sp>
      <p:sp>
        <p:nvSpPr>
          <p:cNvPr id="16" name="Rectangle 15">
            <a:extLst>
              <a:ext uri="{FF2B5EF4-FFF2-40B4-BE49-F238E27FC236}">
                <a16:creationId xmlns:a16="http://schemas.microsoft.com/office/drawing/2014/main" id="{D4578BB7-B3A6-0D4A-A743-C8950F9817AE}"/>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34" name="Picture 33" descr="The University of Iowa">
            <a:extLst>
              <a:ext uri="{FF2B5EF4-FFF2-40B4-BE49-F238E27FC236}">
                <a16:creationId xmlns:a16="http://schemas.microsoft.com/office/drawing/2014/main" id="{E6A101F6-A986-EA4C-85FF-846F802DF0A9}"/>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35" name="Footer Placeholder 4">
            <a:extLst>
              <a:ext uri="{FF2B5EF4-FFF2-40B4-BE49-F238E27FC236}">
                <a16:creationId xmlns:a16="http://schemas.microsoft.com/office/drawing/2014/main" id="{DBA4A05F-7745-F24C-BB9F-0EF0456B4EAA}"/>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
        <p:nvSpPr>
          <p:cNvPr id="36" name="Oval 35">
            <a:extLst>
              <a:ext uri="{FF2B5EF4-FFF2-40B4-BE49-F238E27FC236}">
                <a16:creationId xmlns:a16="http://schemas.microsoft.com/office/drawing/2014/main" id="{F794BC38-28A2-BC4E-9A38-652E9790E452}"/>
              </a:ext>
              <a:ext uri="{C183D7F6-B498-43B3-948B-1728B52AA6E4}">
                <adec:decorative xmlns:adec="http://schemas.microsoft.com/office/drawing/2017/decorative" val="1"/>
              </a:ext>
            </a:extLst>
          </p:cNvPr>
          <p:cNvSpPr/>
          <p:nvPr userDrawn="1"/>
        </p:nvSpPr>
        <p:spPr>
          <a:xfrm>
            <a:off x="952785" y="2244527"/>
            <a:ext cx="1371600" cy="1371600"/>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7" name="Picture Placeholder 3">
            <a:extLst>
              <a:ext uri="{FF2B5EF4-FFF2-40B4-BE49-F238E27FC236}">
                <a16:creationId xmlns:a16="http://schemas.microsoft.com/office/drawing/2014/main" id="{BEB5B93C-855D-1841-B46E-5C7DC4474C9D}"/>
              </a:ext>
            </a:extLst>
          </p:cNvPr>
          <p:cNvSpPr>
            <a:spLocks noGrp="1"/>
          </p:cNvSpPr>
          <p:nvPr>
            <p:ph type="pic" sz="quarter" idx="25"/>
          </p:nvPr>
        </p:nvSpPr>
        <p:spPr>
          <a:xfrm>
            <a:off x="1169656" y="2531257"/>
            <a:ext cx="886809" cy="878171"/>
          </a:xfrm>
        </p:spPr>
        <p:txBody>
          <a:bodyPr/>
          <a:lstStyle>
            <a:lvl1pPr>
              <a:buNone/>
              <a:defRPr/>
            </a:lvl1pPr>
          </a:lstStyle>
          <a:p>
            <a:endParaRPr lang="en-US" dirty="0"/>
          </a:p>
        </p:txBody>
      </p:sp>
      <p:sp>
        <p:nvSpPr>
          <p:cNvPr id="38" name="Oval 37">
            <a:extLst>
              <a:ext uri="{FF2B5EF4-FFF2-40B4-BE49-F238E27FC236}">
                <a16:creationId xmlns:a16="http://schemas.microsoft.com/office/drawing/2014/main" id="{B88EAE07-826D-E648-AD1B-C375586FE0F9}"/>
              </a:ext>
              <a:ext uri="{C183D7F6-B498-43B3-948B-1728B52AA6E4}">
                <adec:decorative xmlns:adec="http://schemas.microsoft.com/office/drawing/2017/decorative" val="1"/>
              </a:ext>
            </a:extLst>
          </p:cNvPr>
          <p:cNvSpPr/>
          <p:nvPr userDrawn="1"/>
        </p:nvSpPr>
        <p:spPr>
          <a:xfrm>
            <a:off x="2905813" y="2266313"/>
            <a:ext cx="1371600" cy="1371600"/>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9" name="Picture Placeholder 3">
            <a:extLst>
              <a:ext uri="{FF2B5EF4-FFF2-40B4-BE49-F238E27FC236}">
                <a16:creationId xmlns:a16="http://schemas.microsoft.com/office/drawing/2014/main" id="{6B4B3321-3FE0-F24B-B46D-CBEB820F0DB5}"/>
              </a:ext>
            </a:extLst>
          </p:cNvPr>
          <p:cNvSpPr>
            <a:spLocks noGrp="1"/>
          </p:cNvSpPr>
          <p:nvPr>
            <p:ph type="pic" sz="quarter" idx="21"/>
          </p:nvPr>
        </p:nvSpPr>
        <p:spPr>
          <a:xfrm>
            <a:off x="3205973" y="2546988"/>
            <a:ext cx="806295" cy="798442"/>
          </a:xfrm>
        </p:spPr>
        <p:txBody>
          <a:bodyPr/>
          <a:lstStyle>
            <a:lvl1pPr>
              <a:buNone/>
              <a:defRPr/>
            </a:lvl1pPr>
          </a:lstStyle>
          <a:p>
            <a:endParaRPr lang="en-US" dirty="0"/>
          </a:p>
        </p:txBody>
      </p:sp>
      <p:sp>
        <p:nvSpPr>
          <p:cNvPr id="40" name="Oval 39">
            <a:extLst>
              <a:ext uri="{FF2B5EF4-FFF2-40B4-BE49-F238E27FC236}">
                <a16:creationId xmlns:a16="http://schemas.microsoft.com/office/drawing/2014/main" id="{6B3422DB-51E9-564F-9FE0-BE73E0376126}"/>
              </a:ext>
              <a:ext uri="{C183D7F6-B498-43B3-948B-1728B52AA6E4}">
                <adec:decorative xmlns:adec="http://schemas.microsoft.com/office/drawing/2017/decorative" val="1"/>
              </a:ext>
            </a:extLst>
          </p:cNvPr>
          <p:cNvSpPr/>
          <p:nvPr userDrawn="1"/>
        </p:nvSpPr>
        <p:spPr>
          <a:xfrm>
            <a:off x="4887656" y="2266313"/>
            <a:ext cx="1371600" cy="1371600"/>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41" name="Picture Placeholder 3">
            <a:extLst>
              <a:ext uri="{FF2B5EF4-FFF2-40B4-BE49-F238E27FC236}">
                <a16:creationId xmlns:a16="http://schemas.microsoft.com/office/drawing/2014/main" id="{2E216002-26D5-D44D-B1E3-F7FFA5933B39}"/>
              </a:ext>
            </a:extLst>
          </p:cNvPr>
          <p:cNvSpPr>
            <a:spLocks noGrp="1"/>
          </p:cNvSpPr>
          <p:nvPr>
            <p:ph type="pic" sz="quarter" idx="26"/>
          </p:nvPr>
        </p:nvSpPr>
        <p:spPr>
          <a:xfrm>
            <a:off x="5167368" y="2546987"/>
            <a:ext cx="825546" cy="817505"/>
          </a:xfrm>
        </p:spPr>
        <p:txBody>
          <a:bodyPr/>
          <a:lstStyle>
            <a:lvl1pPr>
              <a:buNone/>
              <a:defRPr/>
            </a:lvl1pPr>
          </a:lstStyle>
          <a:p>
            <a:endParaRPr lang="en-US" dirty="0"/>
          </a:p>
        </p:txBody>
      </p:sp>
      <p:sp>
        <p:nvSpPr>
          <p:cNvPr id="42" name="Oval 41">
            <a:extLst>
              <a:ext uri="{FF2B5EF4-FFF2-40B4-BE49-F238E27FC236}">
                <a16:creationId xmlns:a16="http://schemas.microsoft.com/office/drawing/2014/main" id="{96648D4D-6BD9-F24C-955D-9701360F7A42}"/>
              </a:ext>
              <a:ext uri="{C183D7F6-B498-43B3-948B-1728B52AA6E4}">
                <adec:decorative xmlns:adec="http://schemas.microsoft.com/office/drawing/2017/decorative" val="1"/>
              </a:ext>
            </a:extLst>
          </p:cNvPr>
          <p:cNvSpPr/>
          <p:nvPr userDrawn="1"/>
        </p:nvSpPr>
        <p:spPr>
          <a:xfrm>
            <a:off x="6819615" y="2244527"/>
            <a:ext cx="1371600" cy="1371600"/>
          </a:xfrm>
          <a:prstGeom prst="ellipse">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43" name="Picture Placeholder 3">
            <a:extLst>
              <a:ext uri="{FF2B5EF4-FFF2-40B4-BE49-F238E27FC236}">
                <a16:creationId xmlns:a16="http://schemas.microsoft.com/office/drawing/2014/main" id="{E602C083-BC5F-514B-8FA9-A814C3E27430}"/>
              </a:ext>
            </a:extLst>
          </p:cNvPr>
          <p:cNvSpPr>
            <a:spLocks noGrp="1"/>
          </p:cNvSpPr>
          <p:nvPr>
            <p:ph type="pic" sz="quarter" idx="27"/>
          </p:nvPr>
        </p:nvSpPr>
        <p:spPr>
          <a:xfrm>
            <a:off x="7086775" y="2525203"/>
            <a:ext cx="825548" cy="817506"/>
          </a:xfrm>
        </p:spPr>
        <p:txBody>
          <a:bodyPr/>
          <a:lstStyle>
            <a:lvl1pPr>
              <a:buNone/>
              <a:defRPr/>
            </a:lvl1pPr>
          </a:lstStyle>
          <a:p>
            <a:endParaRPr lang="en-US" dirty="0"/>
          </a:p>
        </p:txBody>
      </p:sp>
    </p:spTree>
    <p:extLst>
      <p:ext uri="{BB962C8B-B14F-4D97-AF65-F5344CB8AC3E}">
        <p14:creationId xmlns:p14="http://schemas.microsoft.com/office/powerpoint/2010/main" val="1568389576"/>
      </p:ext>
    </p:extLst>
  </p:cSld>
  <p:clrMapOvr>
    <a:masterClrMapping/>
  </p:clrMapOvr>
  <p:extLst>
    <p:ext uri="{DCECCB84-F9BA-43D5-87BE-67443E8EF086}">
      <p15:sldGuideLst xmlns:p15="http://schemas.microsoft.com/office/powerpoint/2012/main">
        <p15:guide id="1" orient="horz" pos="2400" userDrawn="1">
          <p15:clr>
            <a:srgbClr val="FBAE40"/>
          </p15:clr>
        </p15:guide>
        <p15:guide id="2" pos="449" userDrawn="1">
          <p15:clr>
            <a:srgbClr val="FBAE40"/>
          </p15:clr>
        </p15:guide>
        <p15:guide id="3" pos="5310" userDrawn="1">
          <p15:clr>
            <a:srgbClr val="FBAE40"/>
          </p15:clr>
        </p15:guide>
        <p15:guide id="4" pos="2880" userDrawn="1">
          <p15:clr>
            <a:srgbClr val="FBAE40"/>
          </p15:clr>
        </p15:guide>
        <p15:guide id="5" orient="horz" pos="1054" userDrawn="1">
          <p15:clr>
            <a:srgbClr val="FBAE40"/>
          </p15:clr>
        </p15:guide>
        <p15:guide id="6" orient="horz" pos="3744" userDrawn="1">
          <p15:clr>
            <a:srgbClr val="FBAE40"/>
          </p15:clr>
        </p15:guide>
        <p15:guide id="7" orient="horz" pos="697"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Photo Layout">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B103BAF8-AE0C-4C2A-AFFE-5EFC74007B1B}"/>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E7D57D41-E534-4387-8837-F27E5C2408BD}"/>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4" name="Picture Placeholder 3">
            <a:extLst>
              <a:ext uri="{FF2B5EF4-FFF2-40B4-BE49-F238E27FC236}">
                <a16:creationId xmlns:a16="http://schemas.microsoft.com/office/drawing/2014/main" id="{4C29AABA-668F-408C-81ED-9A30ED0A4BE9}"/>
              </a:ext>
            </a:extLst>
          </p:cNvPr>
          <p:cNvSpPr>
            <a:spLocks noGrp="1"/>
          </p:cNvSpPr>
          <p:nvPr>
            <p:ph type="pic" sz="quarter" idx="15"/>
          </p:nvPr>
        </p:nvSpPr>
        <p:spPr>
          <a:xfrm>
            <a:off x="711994" y="1684461"/>
            <a:ext cx="2377679" cy="1621608"/>
          </a:xfrm>
        </p:spPr>
        <p:txBody>
          <a:bodyPr/>
          <a:lstStyle>
            <a:lvl1pPr>
              <a:buNone/>
              <a:defRPr/>
            </a:lvl1pPr>
          </a:lstStyle>
          <a:p>
            <a:endParaRPr lang="en-US" dirty="0"/>
          </a:p>
        </p:txBody>
      </p: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5" y="3548916"/>
            <a:ext cx="2375055" cy="754602"/>
          </a:xfrm>
        </p:spPr>
        <p:txBody>
          <a:bodyPr lIns="0" tIns="0" rIns="0" bIns="0">
            <a:normAutofit/>
          </a:bodyPr>
          <a:lstStyle>
            <a:lvl1pPr marL="0" indent="0">
              <a:buSzPct val="95000"/>
              <a:buFont typeface="Arial" panose="020B0604020202020204" pitchFamily="34" charset="0"/>
              <a:buNone/>
              <a:defRPr sz="18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14" name="Content Placeholder 2">
            <a:extLst>
              <a:ext uri="{FF2B5EF4-FFF2-40B4-BE49-F238E27FC236}">
                <a16:creationId xmlns:a16="http://schemas.microsoft.com/office/drawing/2014/main" id="{968A6427-DC92-4AE6-82DE-34A0B3A972EE}"/>
              </a:ext>
            </a:extLst>
          </p:cNvPr>
          <p:cNvSpPr>
            <a:spLocks noGrp="1"/>
          </p:cNvSpPr>
          <p:nvPr>
            <p:ph idx="10" hasCustomPrompt="1"/>
          </p:nvPr>
        </p:nvSpPr>
        <p:spPr>
          <a:xfrm>
            <a:off x="714376" y="4264538"/>
            <a:ext cx="2375055" cy="1408471"/>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cxnSp>
        <p:nvCxnSpPr>
          <p:cNvPr id="11" name="Straight Connector 10">
            <a:extLst>
              <a:ext uri="{FF2B5EF4-FFF2-40B4-BE49-F238E27FC236}">
                <a16:creationId xmlns:a16="http://schemas.microsoft.com/office/drawing/2014/main" id="{7336E4CD-9037-4D69-A3E3-6380D9131A19}"/>
              </a:ext>
            </a:extLst>
          </p:cNvPr>
          <p:cNvCxnSpPr/>
          <p:nvPr userDrawn="1"/>
        </p:nvCxnSpPr>
        <p:spPr>
          <a:xfrm>
            <a:off x="3282518" y="1679383"/>
            <a:ext cx="0" cy="4264218"/>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9" name="Picture Placeholder 3">
            <a:extLst>
              <a:ext uri="{FF2B5EF4-FFF2-40B4-BE49-F238E27FC236}">
                <a16:creationId xmlns:a16="http://schemas.microsoft.com/office/drawing/2014/main" id="{3C3EF38F-8A6A-4B49-A1A2-467E7797A518}"/>
              </a:ext>
            </a:extLst>
          </p:cNvPr>
          <p:cNvSpPr>
            <a:spLocks noGrp="1"/>
          </p:cNvSpPr>
          <p:nvPr>
            <p:ph type="pic" sz="quarter" idx="16"/>
          </p:nvPr>
        </p:nvSpPr>
        <p:spPr>
          <a:xfrm>
            <a:off x="3451836" y="1677611"/>
            <a:ext cx="2240483" cy="1621608"/>
          </a:xfrm>
        </p:spPr>
        <p:txBody>
          <a:bodyPr/>
          <a:lstStyle>
            <a:lvl1pPr>
              <a:buNone/>
              <a:defRPr/>
            </a:lvl1pPr>
          </a:lstStyle>
          <a:p>
            <a:endParaRPr lang="en-US" dirty="0"/>
          </a:p>
        </p:txBody>
      </p:sp>
      <p:sp>
        <p:nvSpPr>
          <p:cNvPr id="15" name="Content Placeholder 2">
            <a:extLst>
              <a:ext uri="{FF2B5EF4-FFF2-40B4-BE49-F238E27FC236}">
                <a16:creationId xmlns:a16="http://schemas.microsoft.com/office/drawing/2014/main" id="{700A296A-0A06-4FFB-B935-517187294F6B}"/>
              </a:ext>
            </a:extLst>
          </p:cNvPr>
          <p:cNvSpPr>
            <a:spLocks noGrp="1"/>
          </p:cNvSpPr>
          <p:nvPr>
            <p:ph idx="11" hasCustomPrompt="1"/>
          </p:nvPr>
        </p:nvSpPr>
        <p:spPr>
          <a:xfrm>
            <a:off x="3462289" y="3537679"/>
            <a:ext cx="2230029" cy="754602"/>
          </a:xfrm>
        </p:spPr>
        <p:txBody>
          <a:bodyPr lIns="0" tIns="0" rIns="0" bIns="0">
            <a:normAutofit/>
          </a:bodyPr>
          <a:lstStyle>
            <a:lvl1pPr marL="0" indent="0">
              <a:buSzPct val="95000"/>
              <a:buFont typeface="Arial" panose="020B0604020202020204" pitchFamily="34" charset="0"/>
              <a:buNone/>
              <a:defRPr sz="18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16" name="Content Placeholder 2">
            <a:extLst>
              <a:ext uri="{FF2B5EF4-FFF2-40B4-BE49-F238E27FC236}">
                <a16:creationId xmlns:a16="http://schemas.microsoft.com/office/drawing/2014/main" id="{4DA600F9-1950-41BD-ACB3-21F2B5AE9494}"/>
              </a:ext>
            </a:extLst>
          </p:cNvPr>
          <p:cNvSpPr>
            <a:spLocks noGrp="1"/>
          </p:cNvSpPr>
          <p:nvPr>
            <p:ph idx="12" hasCustomPrompt="1"/>
          </p:nvPr>
        </p:nvSpPr>
        <p:spPr>
          <a:xfrm>
            <a:off x="3462290" y="4253301"/>
            <a:ext cx="2230029" cy="1408471"/>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cxnSp>
        <p:nvCxnSpPr>
          <p:cNvPr id="12" name="Straight Connector 11">
            <a:extLst>
              <a:ext uri="{FF2B5EF4-FFF2-40B4-BE49-F238E27FC236}">
                <a16:creationId xmlns:a16="http://schemas.microsoft.com/office/drawing/2014/main" id="{3CA77083-F133-420F-93AD-77761878E852}"/>
              </a:ext>
            </a:extLst>
          </p:cNvPr>
          <p:cNvCxnSpPr/>
          <p:nvPr userDrawn="1"/>
        </p:nvCxnSpPr>
        <p:spPr>
          <a:xfrm>
            <a:off x="5854823" y="1679383"/>
            <a:ext cx="0" cy="4264218"/>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21" name="Picture Placeholder 3">
            <a:extLst>
              <a:ext uri="{FF2B5EF4-FFF2-40B4-BE49-F238E27FC236}">
                <a16:creationId xmlns:a16="http://schemas.microsoft.com/office/drawing/2014/main" id="{DDD8951C-5A36-4D07-AB7C-0F597B3D797D}"/>
              </a:ext>
            </a:extLst>
          </p:cNvPr>
          <p:cNvSpPr>
            <a:spLocks noGrp="1"/>
          </p:cNvSpPr>
          <p:nvPr>
            <p:ph type="pic" sz="quarter" idx="17"/>
          </p:nvPr>
        </p:nvSpPr>
        <p:spPr>
          <a:xfrm>
            <a:off x="6054481" y="1684461"/>
            <a:ext cx="2375144" cy="1621608"/>
          </a:xfrm>
        </p:spPr>
        <p:txBody>
          <a:bodyPr/>
          <a:lstStyle>
            <a:lvl1pPr>
              <a:buNone/>
              <a:defRPr/>
            </a:lvl1pPr>
          </a:lstStyle>
          <a:p>
            <a:endParaRPr lang="en-US" dirty="0"/>
          </a:p>
        </p:txBody>
      </p:sp>
      <p:sp>
        <p:nvSpPr>
          <p:cNvPr id="17" name="Content Placeholder 2">
            <a:extLst>
              <a:ext uri="{FF2B5EF4-FFF2-40B4-BE49-F238E27FC236}">
                <a16:creationId xmlns:a16="http://schemas.microsoft.com/office/drawing/2014/main" id="{D4DB30FF-E82C-424F-A06C-EFC3CFC45E36}"/>
              </a:ext>
            </a:extLst>
          </p:cNvPr>
          <p:cNvSpPr>
            <a:spLocks noGrp="1"/>
          </p:cNvSpPr>
          <p:nvPr>
            <p:ph idx="13" hasCustomPrompt="1"/>
          </p:nvPr>
        </p:nvSpPr>
        <p:spPr>
          <a:xfrm>
            <a:off x="6047636" y="3537679"/>
            <a:ext cx="2375055" cy="754602"/>
          </a:xfrm>
        </p:spPr>
        <p:txBody>
          <a:bodyPr lIns="0" tIns="0" rIns="0" bIns="0">
            <a:normAutofit/>
          </a:bodyPr>
          <a:lstStyle>
            <a:lvl1pPr marL="0" indent="0">
              <a:buSzPct val="95000"/>
              <a:buFont typeface="Arial" panose="020B0604020202020204" pitchFamily="34" charset="0"/>
              <a:buNone/>
              <a:defRPr sz="18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18" name="Content Placeholder 2">
            <a:extLst>
              <a:ext uri="{FF2B5EF4-FFF2-40B4-BE49-F238E27FC236}">
                <a16:creationId xmlns:a16="http://schemas.microsoft.com/office/drawing/2014/main" id="{36DC4408-89C4-4D74-957E-B2A4D59F76AE}"/>
              </a:ext>
            </a:extLst>
          </p:cNvPr>
          <p:cNvSpPr>
            <a:spLocks noGrp="1"/>
          </p:cNvSpPr>
          <p:nvPr>
            <p:ph idx="14" hasCustomPrompt="1"/>
          </p:nvPr>
        </p:nvSpPr>
        <p:spPr>
          <a:xfrm>
            <a:off x="6047636" y="4253301"/>
            <a:ext cx="2375055" cy="1408471"/>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sp>
        <p:nvSpPr>
          <p:cNvPr id="23" name="Rectangle 22">
            <a:extLst>
              <a:ext uri="{FF2B5EF4-FFF2-40B4-BE49-F238E27FC236}">
                <a16:creationId xmlns:a16="http://schemas.microsoft.com/office/drawing/2014/main" id="{02DAB539-1500-4641-B587-77CADD883496}"/>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20" name="Picture 19" descr="The University of Iowa">
            <a:extLst>
              <a:ext uri="{FF2B5EF4-FFF2-40B4-BE49-F238E27FC236}">
                <a16:creationId xmlns:a16="http://schemas.microsoft.com/office/drawing/2014/main" id="{366D8D2D-32DD-794A-9976-853EF650004D}"/>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22" name="Footer Placeholder 4">
            <a:extLst>
              <a:ext uri="{FF2B5EF4-FFF2-40B4-BE49-F238E27FC236}">
                <a16:creationId xmlns:a16="http://schemas.microsoft.com/office/drawing/2014/main" id="{46934CAC-A1D4-6545-B8FE-B5DAC1E7D2F0}"/>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2664682089"/>
      </p:ext>
    </p:extLst>
  </p:cSld>
  <p:clrMapOvr>
    <a:masterClrMapping/>
  </p:clrMapOvr>
  <p:extLst>
    <p:ext uri="{DCECCB84-F9BA-43D5-87BE-67443E8EF086}">
      <p15:sldGuideLst xmlns:p15="http://schemas.microsoft.com/office/powerpoint/2012/main">
        <p15:guide id="2" pos="449" userDrawn="1">
          <p15:clr>
            <a:srgbClr val="FBAE40"/>
          </p15:clr>
        </p15:guide>
        <p15:guide id="3" pos="5310" userDrawn="1">
          <p15:clr>
            <a:srgbClr val="FBAE40"/>
          </p15:clr>
        </p15:guide>
        <p15:guide id="4" pos="2880" userDrawn="1">
          <p15:clr>
            <a:srgbClr val="FBAE40"/>
          </p15:clr>
        </p15:guide>
        <p15:guide id="5" orient="horz" pos="1054" userDrawn="1">
          <p15:clr>
            <a:srgbClr val="FBAE40"/>
          </p15:clr>
        </p15:guide>
        <p15:guide id="7" orient="horz" pos="3744" userDrawn="1">
          <p15:clr>
            <a:srgbClr val="FBAE40"/>
          </p15:clr>
        </p15:guide>
        <p15:guide id="8" orient="horz" pos="697" userDrawn="1">
          <p15:clr>
            <a:srgbClr val="FBAE40"/>
          </p15:clr>
        </p15:guide>
        <p15:guide id="9" orient="horz" pos="240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Column Photo Layout">
    <p:spTree>
      <p:nvGrpSpPr>
        <p:cNvPr id="1" name=""/>
        <p:cNvGrpSpPr/>
        <p:nvPr/>
      </p:nvGrpSpPr>
      <p:grpSpPr>
        <a:xfrm>
          <a:off x="0" y="0"/>
          <a:ext cx="0" cy="0"/>
          <a:chOff x="0" y="0"/>
          <a:chExt cx="0" cy="0"/>
        </a:xfrm>
      </p:grpSpPr>
      <p:sp>
        <p:nvSpPr>
          <p:cNvPr id="27" name="Title 1">
            <a:extLst>
              <a:ext uri="{FF2B5EF4-FFF2-40B4-BE49-F238E27FC236}">
                <a16:creationId xmlns:a16="http://schemas.microsoft.com/office/drawing/2014/main" id="{D42FEC1B-FCF8-4508-B227-27323879AC52}"/>
              </a:ext>
            </a:extLst>
          </p:cNvPr>
          <p:cNvSpPr>
            <a:spLocks noGrp="1"/>
          </p:cNvSpPr>
          <p:nvPr userDrawn="1">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E7D57D41-E534-4387-8837-F27E5C2408BD}"/>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26" name="Picture Placeholder 3">
            <a:extLst>
              <a:ext uri="{FF2B5EF4-FFF2-40B4-BE49-F238E27FC236}">
                <a16:creationId xmlns:a16="http://schemas.microsoft.com/office/drawing/2014/main" id="{E21D4365-BAA8-4F76-87AD-1A328301E298}"/>
              </a:ext>
            </a:extLst>
          </p:cNvPr>
          <p:cNvSpPr>
            <a:spLocks noGrp="1"/>
          </p:cNvSpPr>
          <p:nvPr>
            <p:ph type="pic" sz="quarter" idx="19"/>
          </p:nvPr>
        </p:nvSpPr>
        <p:spPr>
          <a:xfrm>
            <a:off x="711994" y="1684461"/>
            <a:ext cx="1780454" cy="1621608"/>
          </a:xfrm>
        </p:spPr>
        <p:txBody>
          <a:bodyPr/>
          <a:lstStyle>
            <a:lvl1pPr>
              <a:buNone/>
              <a:defRPr/>
            </a:lvl1pPr>
          </a:lstStyle>
          <a:p>
            <a:endParaRPr lang="en-US" dirty="0"/>
          </a:p>
        </p:txBody>
      </p:sp>
      <p:sp>
        <p:nvSpPr>
          <p:cNvPr id="5" name="Content Placeholder 2">
            <a:extLst>
              <a:ext uri="{FF2B5EF4-FFF2-40B4-BE49-F238E27FC236}">
                <a16:creationId xmlns:a16="http://schemas.microsoft.com/office/drawing/2014/main" id="{94F85108-BDC9-43A2-BEF1-240E666F4E03}"/>
              </a:ext>
            </a:extLst>
          </p:cNvPr>
          <p:cNvSpPr>
            <a:spLocks noGrp="1"/>
          </p:cNvSpPr>
          <p:nvPr>
            <p:ph idx="1" hasCustomPrompt="1"/>
          </p:nvPr>
        </p:nvSpPr>
        <p:spPr>
          <a:xfrm>
            <a:off x="714376" y="3545060"/>
            <a:ext cx="1769150" cy="754602"/>
          </a:xfrm>
        </p:spPr>
        <p:txBody>
          <a:bodyPr lIns="0" tIns="0" rIns="0" bIns="0">
            <a:normAutofit/>
          </a:bodyPr>
          <a:lstStyle>
            <a:lvl1pPr marL="0" indent="0">
              <a:buSzPct val="95000"/>
              <a:buFont typeface="Arial" panose="020B0604020202020204" pitchFamily="34" charset="0"/>
              <a:buNone/>
              <a:defRPr sz="18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14" name="Content Placeholder 2">
            <a:extLst>
              <a:ext uri="{FF2B5EF4-FFF2-40B4-BE49-F238E27FC236}">
                <a16:creationId xmlns:a16="http://schemas.microsoft.com/office/drawing/2014/main" id="{968A6427-DC92-4AE6-82DE-34A0B3A972EE}"/>
              </a:ext>
            </a:extLst>
          </p:cNvPr>
          <p:cNvSpPr>
            <a:spLocks noGrp="1"/>
          </p:cNvSpPr>
          <p:nvPr userDrawn="1">
            <p:ph idx="10" hasCustomPrompt="1"/>
          </p:nvPr>
        </p:nvSpPr>
        <p:spPr>
          <a:xfrm>
            <a:off x="714376" y="4240050"/>
            <a:ext cx="1769150" cy="140847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cxnSp>
        <p:nvCxnSpPr>
          <p:cNvPr id="11" name="Straight Connector 10">
            <a:extLst>
              <a:ext uri="{FF2B5EF4-FFF2-40B4-BE49-F238E27FC236}">
                <a16:creationId xmlns:a16="http://schemas.microsoft.com/office/drawing/2014/main" id="{7336E4CD-9037-4D69-A3E3-6380D9131A19}"/>
              </a:ext>
            </a:extLst>
          </p:cNvPr>
          <p:cNvCxnSpPr/>
          <p:nvPr userDrawn="1"/>
        </p:nvCxnSpPr>
        <p:spPr>
          <a:xfrm>
            <a:off x="2580885" y="1686757"/>
            <a:ext cx="0" cy="4256844"/>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24" name="Picture Placeholder 3">
            <a:extLst>
              <a:ext uri="{FF2B5EF4-FFF2-40B4-BE49-F238E27FC236}">
                <a16:creationId xmlns:a16="http://schemas.microsoft.com/office/drawing/2014/main" id="{EB10E167-B94B-AD40-958C-D9E0F8F9DF4A}"/>
              </a:ext>
            </a:extLst>
          </p:cNvPr>
          <p:cNvSpPr>
            <a:spLocks noGrp="1"/>
          </p:cNvSpPr>
          <p:nvPr userDrawn="1">
            <p:ph type="pic" sz="quarter" idx="23"/>
          </p:nvPr>
        </p:nvSpPr>
        <p:spPr>
          <a:xfrm>
            <a:off x="2695022" y="1684461"/>
            <a:ext cx="1780454" cy="1621608"/>
          </a:xfrm>
        </p:spPr>
        <p:txBody>
          <a:bodyPr/>
          <a:lstStyle>
            <a:lvl1pPr>
              <a:buNone/>
              <a:defRPr/>
            </a:lvl1pPr>
          </a:lstStyle>
          <a:p>
            <a:endParaRPr lang="en-US" dirty="0"/>
          </a:p>
        </p:txBody>
      </p:sp>
      <p:sp>
        <p:nvSpPr>
          <p:cNvPr id="25" name="Content Placeholder 2">
            <a:extLst>
              <a:ext uri="{FF2B5EF4-FFF2-40B4-BE49-F238E27FC236}">
                <a16:creationId xmlns:a16="http://schemas.microsoft.com/office/drawing/2014/main" id="{C03DF098-BB37-5848-9388-750D29EFC657}"/>
              </a:ext>
            </a:extLst>
          </p:cNvPr>
          <p:cNvSpPr>
            <a:spLocks noGrp="1"/>
          </p:cNvSpPr>
          <p:nvPr userDrawn="1">
            <p:ph idx="24" hasCustomPrompt="1"/>
          </p:nvPr>
        </p:nvSpPr>
        <p:spPr>
          <a:xfrm>
            <a:off x="2722790" y="3545060"/>
            <a:ext cx="1769150" cy="754602"/>
          </a:xfrm>
        </p:spPr>
        <p:txBody>
          <a:bodyPr lIns="0" tIns="0" rIns="0" bIns="0">
            <a:normAutofit/>
          </a:bodyPr>
          <a:lstStyle>
            <a:lvl1pPr marL="0" indent="0">
              <a:buSzPct val="95000"/>
              <a:buFont typeface="Arial" panose="020B0604020202020204" pitchFamily="34" charset="0"/>
              <a:buNone/>
              <a:defRPr sz="18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33" name="Content Placeholder 2">
            <a:extLst>
              <a:ext uri="{FF2B5EF4-FFF2-40B4-BE49-F238E27FC236}">
                <a16:creationId xmlns:a16="http://schemas.microsoft.com/office/drawing/2014/main" id="{6FE4DEF0-41BC-4548-B7BA-1E5B0231AFFD}"/>
              </a:ext>
            </a:extLst>
          </p:cNvPr>
          <p:cNvSpPr>
            <a:spLocks noGrp="1"/>
          </p:cNvSpPr>
          <p:nvPr userDrawn="1">
            <p:ph idx="25" hasCustomPrompt="1"/>
          </p:nvPr>
        </p:nvSpPr>
        <p:spPr>
          <a:xfrm>
            <a:off x="2722791" y="4240050"/>
            <a:ext cx="1769150" cy="140847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cxnSp>
        <p:nvCxnSpPr>
          <p:cNvPr id="22" name="Straight Connector 21">
            <a:extLst>
              <a:ext uri="{FF2B5EF4-FFF2-40B4-BE49-F238E27FC236}">
                <a16:creationId xmlns:a16="http://schemas.microsoft.com/office/drawing/2014/main" id="{CEF932C4-F1C3-47F2-84B8-FEC885C1843C}"/>
              </a:ext>
            </a:extLst>
          </p:cNvPr>
          <p:cNvCxnSpPr/>
          <p:nvPr userDrawn="1"/>
        </p:nvCxnSpPr>
        <p:spPr>
          <a:xfrm>
            <a:off x="4571805" y="1686759"/>
            <a:ext cx="0" cy="4293629"/>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4" name="Picture Placeholder 3">
            <a:extLst>
              <a:ext uri="{FF2B5EF4-FFF2-40B4-BE49-F238E27FC236}">
                <a16:creationId xmlns:a16="http://schemas.microsoft.com/office/drawing/2014/main" id="{864CDDAA-23B4-C842-845C-7640D95F2B65}"/>
              </a:ext>
            </a:extLst>
          </p:cNvPr>
          <p:cNvSpPr>
            <a:spLocks noGrp="1"/>
          </p:cNvSpPr>
          <p:nvPr userDrawn="1">
            <p:ph type="pic" sz="quarter" idx="26"/>
          </p:nvPr>
        </p:nvSpPr>
        <p:spPr>
          <a:xfrm>
            <a:off x="4678050" y="1684461"/>
            <a:ext cx="1780454" cy="1621608"/>
          </a:xfrm>
        </p:spPr>
        <p:txBody>
          <a:bodyPr/>
          <a:lstStyle>
            <a:lvl1pPr>
              <a:buNone/>
              <a:defRPr/>
            </a:lvl1pPr>
          </a:lstStyle>
          <a:p>
            <a:endParaRPr lang="en-US" dirty="0"/>
          </a:p>
        </p:txBody>
      </p:sp>
      <p:sp>
        <p:nvSpPr>
          <p:cNvPr id="35" name="Content Placeholder 2">
            <a:extLst>
              <a:ext uri="{FF2B5EF4-FFF2-40B4-BE49-F238E27FC236}">
                <a16:creationId xmlns:a16="http://schemas.microsoft.com/office/drawing/2014/main" id="{DEB8CCE3-3756-5947-84B2-DFCA00A013F6}"/>
              </a:ext>
            </a:extLst>
          </p:cNvPr>
          <p:cNvSpPr>
            <a:spLocks noGrp="1"/>
          </p:cNvSpPr>
          <p:nvPr userDrawn="1">
            <p:ph idx="27" hasCustomPrompt="1"/>
          </p:nvPr>
        </p:nvSpPr>
        <p:spPr>
          <a:xfrm>
            <a:off x="4682218" y="3545060"/>
            <a:ext cx="1769150" cy="754602"/>
          </a:xfrm>
        </p:spPr>
        <p:txBody>
          <a:bodyPr lIns="0" tIns="0" rIns="0" bIns="0">
            <a:normAutofit/>
          </a:bodyPr>
          <a:lstStyle>
            <a:lvl1pPr marL="0" indent="0">
              <a:buSzPct val="95000"/>
              <a:buFont typeface="Arial" panose="020B0604020202020204" pitchFamily="34" charset="0"/>
              <a:buNone/>
              <a:defRPr sz="18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36" name="Content Placeholder 2">
            <a:extLst>
              <a:ext uri="{FF2B5EF4-FFF2-40B4-BE49-F238E27FC236}">
                <a16:creationId xmlns:a16="http://schemas.microsoft.com/office/drawing/2014/main" id="{09C56F7D-4836-1E4F-BD4C-CB150E12E098}"/>
              </a:ext>
            </a:extLst>
          </p:cNvPr>
          <p:cNvSpPr>
            <a:spLocks noGrp="1"/>
          </p:cNvSpPr>
          <p:nvPr userDrawn="1">
            <p:ph idx="28" hasCustomPrompt="1"/>
          </p:nvPr>
        </p:nvSpPr>
        <p:spPr>
          <a:xfrm>
            <a:off x="4682219" y="4240050"/>
            <a:ext cx="1769150" cy="1408472"/>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cxnSp>
        <p:nvCxnSpPr>
          <p:cNvPr id="12" name="Straight Connector 11">
            <a:extLst>
              <a:ext uri="{FF2B5EF4-FFF2-40B4-BE49-F238E27FC236}">
                <a16:creationId xmlns:a16="http://schemas.microsoft.com/office/drawing/2014/main" id="{3CA77083-F133-420F-93AD-77761878E852}"/>
              </a:ext>
            </a:extLst>
          </p:cNvPr>
          <p:cNvCxnSpPr/>
          <p:nvPr userDrawn="1"/>
        </p:nvCxnSpPr>
        <p:spPr>
          <a:xfrm>
            <a:off x="6562725" y="1686757"/>
            <a:ext cx="0" cy="4256844"/>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30" name="Picture Placeholder 3">
            <a:extLst>
              <a:ext uri="{FF2B5EF4-FFF2-40B4-BE49-F238E27FC236}">
                <a16:creationId xmlns:a16="http://schemas.microsoft.com/office/drawing/2014/main" id="{06A5C640-1D0E-4428-AC28-148AE98A7B34}"/>
              </a:ext>
            </a:extLst>
          </p:cNvPr>
          <p:cNvSpPr>
            <a:spLocks noGrp="1"/>
          </p:cNvSpPr>
          <p:nvPr userDrawn="1">
            <p:ph type="pic" sz="quarter" idx="22"/>
          </p:nvPr>
        </p:nvSpPr>
        <p:spPr>
          <a:xfrm>
            <a:off x="6661077" y="1680693"/>
            <a:ext cx="1762024" cy="1621608"/>
          </a:xfrm>
        </p:spPr>
        <p:txBody>
          <a:bodyPr/>
          <a:lstStyle>
            <a:lvl1pPr>
              <a:buNone/>
              <a:defRPr/>
            </a:lvl1pPr>
          </a:lstStyle>
          <a:p>
            <a:endParaRPr lang="en-US" dirty="0"/>
          </a:p>
        </p:txBody>
      </p:sp>
      <p:sp>
        <p:nvSpPr>
          <p:cNvPr id="19" name="Content Placeholder 2">
            <a:extLst>
              <a:ext uri="{FF2B5EF4-FFF2-40B4-BE49-F238E27FC236}">
                <a16:creationId xmlns:a16="http://schemas.microsoft.com/office/drawing/2014/main" id="{A07502CC-5B90-4BCF-B63B-36D026C9AE96}"/>
              </a:ext>
            </a:extLst>
          </p:cNvPr>
          <p:cNvSpPr>
            <a:spLocks noGrp="1"/>
          </p:cNvSpPr>
          <p:nvPr userDrawn="1">
            <p:ph idx="15" hasCustomPrompt="1"/>
          </p:nvPr>
        </p:nvSpPr>
        <p:spPr>
          <a:xfrm>
            <a:off x="6656311" y="3548916"/>
            <a:ext cx="1769150" cy="754602"/>
          </a:xfrm>
        </p:spPr>
        <p:txBody>
          <a:bodyPr lIns="0" tIns="0" rIns="0" bIns="0">
            <a:normAutofit/>
          </a:bodyPr>
          <a:lstStyle>
            <a:lvl1pPr marL="0" indent="0">
              <a:buSzPct val="95000"/>
              <a:buFont typeface="Arial" panose="020B0604020202020204" pitchFamily="34" charset="0"/>
              <a:buNone/>
              <a:defRPr sz="1800" b="1">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header</a:t>
            </a:r>
          </a:p>
        </p:txBody>
      </p:sp>
      <p:sp>
        <p:nvSpPr>
          <p:cNvPr id="20" name="Content Placeholder 2">
            <a:extLst>
              <a:ext uri="{FF2B5EF4-FFF2-40B4-BE49-F238E27FC236}">
                <a16:creationId xmlns:a16="http://schemas.microsoft.com/office/drawing/2014/main" id="{F169EF16-BA54-4279-A087-A65E4F26675F}"/>
              </a:ext>
            </a:extLst>
          </p:cNvPr>
          <p:cNvSpPr>
            <a:spLocks noGrp="1"/>
          </p:cNvSpPr>
          <p:nvPr userDrawn="1">
            <p:ph idx="16" hasCustomPrompt="1"/>
          </p:nvPr>
        </p:nvSpPr>
        <p:spPr>
          <a:xfrm>
            <a:off x="6656311" y="4230000"/>
            <a:ext cx="1769150" cy="1408470"/>
          </a:xfrm>
        </p:spPr>
        <p:txBody>
          <a:bodyPr lIns="0" tIns="0" rIns="0" bIns="0">
            <a:normAutofit/>
          </a:bodyPr>
          <a:lstStyle>
            <a:lvl1pPr marL="0" indent="0">
              <a:buSzPct val="95000"/>
              <a:buFont typeface="Arial" panose="020B0604020202020204" pitchFamily="34" charset="0"/>
              <a:buNone/>
              <a:defRPr sz="1600" b="0">
                <a:latin typeface="Roboto" panose="02000000000000000000" pitchFamily="2" charset="0"/>
                <a:ea typeface="Roboto" panose="02000000000000000000" pitchFamily="2" charset="0"/>
              </a:defRPr>
            </a:lvl1pPr>
            <a:lvl2pPr marL="3429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2pPr>
            <a:lvl3pPr marL="6858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3pPr>
            <a:lvl4pPr marL="10287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4pPr>
            <a:lvl5pPr marL="1371600" indent="0">
              <a:buClr>
                <a:schemeClr val="tx2"/>
              </a:buClr>
              <a:buSzPct val="100000"/>
              <a:buFont typeface="Arial" panose="020B0604020202020204" pitchFamily="34" charset="0"/>
              <a:buNone/>
              <a:defRPr>
                <a:latin typeface="Roboto" panose="02000000000000000000" pitchFamily="2" charset="0"/>
                <a:ea typeface="Roboto" panose="02000000000000000000" pitchFamily="2" charset="0"/>
              </a:defRPr>
            </a:lvl5pPr>
          </a:lstStyle>
          <a:p>
            <a:pPr lvl="0"/>
            <a:r>
              <a:rPr lang="en-US" dirty="0"/>
              <a:t>Click to edit column text</a:t>
            </a:r>
          </a:p>
        </p:txBody>
      </p:sp>
      <p:sp>
        <p:nvSpPr>
          <p:cNvPr id="23" name="Rectangle 22">
            <a:extLst>
              <a:ext uri="{FF2B5EF4-FFF2-40B4-BE49-F238E27FC236}">
                <a16:creationId xmlns:a16="http://schemas.microsoft.com/office/drawing/2014/main" id="{CA720753-9BFD-2840-9C93-FF72942ED6E3}"/>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28" name="Picture 27" descr="The University of Iowa">
            <a:extLst>
              <a:ext uri="{FF2B5EF4-FFF2-40B4-BE49-F238E27FC236}">
                <a16:creationId xmlns:a16="http://schemas.microsoft.com/office/drawing/2014/main" id="{5841833A-DC48-1341-8CED-2C33FF13E5FB}"/>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29" name="Footer Placeholder 4">
            <a:extLst>
              <a:ext uri="{FF2B5EF4-FFF2-40B4-BE49-F238E27FC236}">
                <a16:creationId xmlns:a16="http://schemas.microsoft.com/office/drawing/2014/main" id="{99532311-74A6-524D-8B7C-520D61A0A09E}"/>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3170021997"/>
      </p:ext>
    </p:extLst>
  </p:cSld>
  <p:clrMapOvr>
    <a:masterClrMapping/>
  </p:clrMapOvr>
  <p:extLst>
    <p:ext uri="{DCECCB84-F9BA-43D5-87BE-67443E8EF086}">
      <p15:sldGuideLst xmlns:p15="http://schemas.microsoft.com/office/powerpoint/2012/main">
        <p15:guide id="1" orient="horz" pos="2400" userDrawn="1">
          <p15:clr>
            <a:srgbClr val="FBAE40"/>
          </p15:clr>
        </p15:guide>
        <p15:guide id="2" pos="449" userDrawn="1">
          <p15:clr>
            <a:srgbClr val="FBAE40"/>
          </p15:clr>
        </p15:guide>
        <p15:guide id="3" pos="5310" userDrawn="1">
          <p15:clr>
            <a:srgbClr val="FBAE40"/>
          </p15:clr>
        </p15:guide>
        <p15:guide id="4" pos="2880" userDrawn="1">
          <p15:clr>
            <a:srgbClr val="FBAE40"/>
          </p15:clr>
        </p15:guide>
        <p15:guide id="5" orient="horz" pos="1054" userDrawn="1">
          <p15:clr>
            <a:srgbClr val="FBAE40"/>
          </p15:clr>
        </p15:guide>
        <p15:guide id="6" orient="horz" pos="3744" userDrawn="1">
          <p15:clr>
            <a:srgbClr val="FBAE40"/>
          </p15:clr>
        </p15:guide>
        <p15:guide id="7" orient="horz" pos="697"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ullet Slide - Photo">
    <p:spTree>
      <p:nvGrpSpPr>
        <p:cNvPr id="1" name=""/>
        <p:cNvGrpSpPr/>
        <p:nvPr/>
      </p:nvGrpSpPr>
      <p:grpSpPr>
        <a:xfrm>
          <a:off x="0" y="0"/>
          <a:ext cx="0" cy="0"/>
          <a:chOff x="0" y="0"/>
          <a:chExt cx="0" cy="0"/>
        </a:xfrm>
      </p:grpSpPr>
      <p:sp>
        <p:nvSpPr>
          <p:cNvPr id="17" name="Title 20">
            <a:extLst>
              <a:ext uri="{FF2B5EF4-FFF2-40B4-BE49-F238E27FC236}">
                <a16:creationId xmlns:a16="http://schemas.microsoft.com/office/drawing/2014/main" id="{2BA8F287-92C7-4FFD-A7E9-45864F8E91A4}"/>
              </a:ext>
            </a:extLst>
          </p:cNvPr>
          <p:cNvSpPr>
            <a:spLocks noGrp="1"/>
          </p:cNvSpPr>
          <p:nvPr>
            <p:ph type="title" hasCustomPrompt="1"/>
          </p:nvPr>
        </p:nvSpPr>
        <p:spPr>
          <a:xfrm>
            <a:off x="711994" y="498296"/>
            <a:ext cx="3945731" cy="896116"/>
          </a:xfrm>
        </p:spPr>
        <p:txBody>
          <a:bodyPr>
            <a:normAutofit/>
          </a:bodyPr>
          <a:lstStyle>
            <a:lvl1pPr>
              <a:defRPr sz="3300"/>
            </a:lvl1pPr>
          </a:lstStyle>
          <a:p>
            <a:r>
              <a:rPr lang="en-US" dirty="0"/>
              <a:t>Click to edit Title</a:t>
            </a:r>
          </a:p>
        </p:txBody>
      </p:sp>
      <p:cxnSp>
        <p:nvCxnSpPr>
          <p:cNvPr id="16" name="Straight Connector 15">
            <a:extLst>
              <a:ext uri="{FF2B5EF4-FFF2-40B4-BE49-F238E27FC236}">
                <a16:creationId xmlns:a16="http://schemas.microsoft.com/office/drawing/2014/main" id="{0F31F03A-71CF-475D-8A3C-99FC106D73E8}"/>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8" name="Content Placeholder 2">
            <a:extLst>
              <a:ext uri="{FF2B5EF4-FFF2-40B4-BE49-F238E27FC236}">
                <a16:creationId xmlns:a16="http://schemas.microsoft.com/office/drawing/2014/main" id="{47404DB8-B6AC-4389-8E6E-A115840D1D74}"/>
              </a:ext>
            </a:extLst>
          </p:cNvPr>
          <p:cNvSpPr>
            <a:spLocks noGrp="1"/>
          </p:cNvSpPr>
          <p:nvPr>
            <p:ph idx="1"/>
          </p:nvPr>
        </p:nvSpPr>
        <p:spPr>
          <a:xfrm>
            <a:off x="714375" y="1686758"/>
            <a:ext cx="3943351" cy="4256843"/>
          </a:xfrm>
        </p:spPr>
        <p:txBody>
          <a:bodyPr lIns="0" tIns="0" rIns="0" bIns="0"/>
          <a:lstStyle>
            <a:lvl1pPr marL="171450" indent="-171450">
              <a:buClr>
                <a:schemeClr val="tx2"/>
              </a:buClr>
              <a:buSzPct val="95000"/>
              <a:buFont typeface="Arial" panose="020B0604020202020204" pitchFamily="34" charset="0"/>
              <a:buChar char="•"/>
              <a:defRPr sz="2400">
                <a:latin typeface="Roboto" panose="02000000000000000000" pitchFamily="2" charset="0"/>
                <a:ea typeface="Roboto" panose="02000000000000000000" pitchFamily="2" charset="0"/>
              </a:defRPr>
            </a:lvl1pPr>
            <a:lvl2pPr marL="514350" indent="-171450">
              <a:buClr>
                <a:schemeClr val="tx2"/>
              </a:buClr>
              <a:buSzPct val="100000"/>
              <a:buFont typeface="Arial" panose="020B0604020202020204" pitchFamily="34" charset="0"/>
              <a:buChar char="‒"/>
              <a:defRPr sz="2000">
                <a:latin typeface="Roboto" panose="02000000000000000000" pitchFamily="2" charset="0"/>
                <a:ea typeface="Roboto" panose="02000000000000000000" pitchFamily="2" charset="0"/>
              </a:defRPr>
            </a:lvl2pPr>
            <a:lvl3pPr marL="857250" indent="-171450">
              <a:buClr>
                <a:schemeClr val="tx2"/>
              </a:buClr>
              <a:buSzPct val="100000"/>
              <a:buFont typeface="Roboto" panose="02000000000000000000" pitchFamily="2" charset="0"/>
              <a:buChar char="•"/>
              <a:defRPr>
                <a:latin typeface="Roboto" panose="02000000000000000000" pitchFamily="2" charset="0"/>
                <a:ea typeface="Roboto" panose="02000000000000000000" pitchFamily="2" charset="0"/>
              </a:defRPr>
            </a:lvl3pPr>
            <a:lvl4pPr marL="1200150" indent="-171450">
              <a:buClr>
                <a:schemeClr val="tx2"/>
              </a:buClr>
              <a:buSzPct val="100000"/>
              <a:buFont typeface="Roboto" panose="02000000000000000000" pitchFamily="2" charset="0"/>
              <a:buChar char="―"/>
              <a:defRPr>
                <a:latin typeface="Roboto" panose="02000000000000000000" pitchFamily="2" charset="0"/>
                <a:ea typeface="Roboto" panose="02000000000000000000" pitchFamily="2" charset="0"/>
              </a:defRPr>
            </a:lvl4pPr>
            <a:lvl5pPr marL="1543050" indent="-171450">
              <a:buClr>
                <a:schemeClr val="tx2"/>
              </a:buClr>
              <a:buSzPct val="100000"/>
              <a:buFont typeface="Arial" panose="020B0604020202020204" pitchFamily="34" charset="0"/>
              <a:buChar char="•"/>
              <a:defRPr>
                <a:latin typeface="Roboto" panose="02000000000000000000" pitchFamily="2" charset="0"/>
                <a:ea typeface="Roboto"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icture Placeholder 4">
            <a:extLst>
              <a:ext uri="{FF2B5EF4-FFF2-40B4-BE49-F238E27FC236}">
                <a16:creationId xmlns:a16="http://schemas.microsoft.com/office/drawing/2014/main" id="{E42EEDE3-0B18-E049-BE23-974E50C72979}"/>
              </a:ext>
            </a:extLst>
          </p:cNvPr>
          <p:cNvSpPr>
            <a:spLocks noGrp="1"/>
          </p:cNvSpPr>
          <p:nvPr>
            <p:ph type="pic" sz="quarter" idx="11"/>
          </p:nvPr>
        </p:nvSpPr>
        <p:spPr>
          <a:xfrm>
            <a:off x="5378651" y="1"/>
            <a:ext cx="3771900" cy="6389511"/>
          </a:xfrm>
          <a:prstGeom prst="rect">
            <a:avLst/>
          </a:prstGeom>
        </p:spPr>
        <p:txBody>
          <a:bodyPr anchor="ctr" anchorCtr="0"/>
          <a:lstStyle>
            <a:lvl1pPr marL="0" indent="0" algn="ctr">
              <a:buNone/>
              <a:defRPr b="0" i="0">
                <a:solidFill>
                  <a:schemeClr val="accent3"/>
                </a:solidFill>
                <a:latin typeface="Arial" panose="020B0604020202020204" pitchFamily="34" charset="0"/>
              </a:defRPr>
            </a:lvl1pPr>
          </a:lstStyle>
          <a:p>
            <a:r>
              <a:rPr lang="en-US" dirty="0"/>
              <a:t>Click icon to add picture</a:t>
            </a:r>
          </a:p>
        </p:txBody>
      </p:sp>
      <p:sp>
        <p:nvSpPr>
          <p:cNvPr id="9" name="Rectangle 8">
            <a:extLst>
              <a:ext uri="{FF2B5EF4-FFF2-40B4-BE49-F238E27FC236}">
                <a16:creationId xmlns:a16="http://schemas.microsoft.com/office/drawing/2014/main" id="{7420F7CB-393D-BF45-B52D-542FDDEFCAFF}"/>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10" name="Picture 9" descr="The University of Iowa">
            <a:extLst>
              <a:ext uri="{FF2B5EF4-FFF2-40B4-BE49-F238E27FC236}">
                <a16:creationId xmlns:a16="http://schemas.microsoft.com/office/drawing/2014/main" id="{AEE57422-8581-D940-B95A-28BB5FA8EBEA}"/>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13" name="Footer Placeholder 4">
            <a:extLst>
              <a:ext uri="{FF2B5EF4-FFF2-40B4-BE49-F238E27FC236}">
                <a16:creationId xmlns:a16="http://schemas.microsoft.com/office/drawing/2014/main" id="{F4890DD7-288C-3F48-AC5A-4CC0C37D9FAB}"/>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2625500995"/>
      </p:ext>
    </p:extLst>
  </p:cSld>
  <p:clrMapOvr>
    <a:masterClrMapping/>
  </p:clrMapOvr>
  <p:extLst>
    <p:ext uri="{DCECCB84-F9BA-43D5-87BE-67443E8EF086}">
      <p15:sldGuideLst xmlns:p15="http://schemas.microsoft.com/office/powerpoint/2012/main">
        <p15:guide id="1" orient="horz" pos="3744" userDrawn="1">
          <p15:clr>
            <a:srgbClr val="FBAE40"/>
          </p15:clr>
        </p15:guide>
        <p15:guide id="2" pos="2934" userDrawn="1">
          <p15:clr>
            <a:srgbClr val="FBAE40"/>
          </p15:clr>
        </p15:guide>
        <p15:guide id="3" pos="450" userDrawn="1">
          <p15:clr>
            <a:srgbClr val="FBAE40"/>
          </p15:clr>
        </p15:guide>
        <p15:guide id="4" orient="horz" pos="1056" userDrawn="1">
          <p15:clr>
            <a:srgbClr val="FBAE40"/>
          </p15:clr>
        </p15:guide>
        <p15:guide id="6" orient="horz" pos="697" userDrawn="1">
          <p15:clr>
            <a:srgbClr val="FBAE40"/>
          </p15:clr>
        </p15:guide>
        <p15:guide id="7" orient="horz" pos="240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ullet Slide - Photo Collage">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7524483D-CFE3-E34D-BB74-CEDD541765E2}"/>
              </a:ext>
            </a:extLst>
          </p:cNvPr>
          <p:cNvSpPr>
            <a:spLocks noGrp="1"/>
          </p:cNvSpPr>
          <p:nvPr>
            <p:ph type="title"/>
          </p:nvPr>
        </p:nvSpPr>
        <p:spPr>
          <a:xfrm>
            <a:off x="714375" y="365126"/>
            <a:ext cx="3940879" cy="1331865"/>
          </a:xfrm>
        </p:spPr>
        <p:txBody>
          <a:bodyPr>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17" name="Straight Connector 16">
            <a:extLst>
              <a:ext uri="{FF2B5EF4-FFF2-40B4-BE49-F238E27FC236}">
                <a16:creationId xmlns:a16="http://schemas.microsoft.com/office/drawing/2014/main" id="{EB28F420-DDD1-5E4A-9513-EAE252D759FE}"/>
              </a:ext>
              <a:ext uri="{C183D7F6-B498-43B3-948B-1728B52AA6E4}">
                <adec:decorative xmlns:adec="http://schemas.microsoft.com/office/drawing/2017/decorative" val="1"/>
              </a:ext>
            </a:extLst>
          </p:cNvPr>
          <p:cNvCxnSpPr>
            <a:cxnSpLocks/>
          </p:cNvCxnSpPr>
          <p:nvPr userDrawn="1"/>
        </p:nvCxnSpPr>
        <p:spPr>
          <a:xfrm>
            <a:off x="714376" y="164262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8" name="Content Placeholder 2">
            <a:extLst>
              <a:ext uri="{FF2B5EF4-FFF2-40B4-BE49-F238E27FC236}">
                <a16:creationId xmlns:a16="http://schemas.microsoft.com/office/drawing/2014/main" id="{65D1D7B4-E242-C142-8F5F-F3301CC02498}"/>
              </a:ext>
            </a:extLst>
          </p:cNvPr>
          <p:cNvSpPr>
            <a:spLocks noGrp="1"/>
          </p:cNvSpPr>
          <p:nvPr>
            <p:ph idx="1"/>
          </p:nvPr>
        </p:nvSpPr>
        <p:spPr>
          <a:xfrm>
            <a:off x="714374" y="1962386"/>
            <a:ext cx="3949838" cy="3981214"/>
          </a:xfrm>
        </p:spPr>
        <p:txBody>
          <a:bodyPr/>
          <a:lstStyle>
            <a:lvl1pPr marL="171450" indent="-171450">
              <a:buClr>
                <a:schemeClr val="tx2"/>
              </a:buClr>
              <a:buSzPct val="95000"/>
              <a:buFont typeface="Arial" panose="020B0604020202020204" pitchFamily="34" charset="0"/>
              <a:buChar char="•"/>
              <a:defRPr sz="2400">
                <a:latin typeface="Roboto" panose="02000000000000000000" pitchFamily="2" charset="0"/>
                <a:ea typeface="Roboto" panose="02000000000000000000" pitchFamily="2" charset="0"/>
              </a:defRPr>
            </a:lvl1pPr>
            <a:lvl2pPr marL="514350" indent="-171450">
              <a:buClr>
                <a:schemeClr val="tx2"/>
              </a:buClr>
              <a:buFont typeface="Roboto" panose="02000000000000000000" pitchFamily="2" charset="0"/>
              <a:buChar char="–"/>
              <a:defRPr sz="2000">
                <a:latin typeface="Roboto" panose="02000000000000000000" pitchFamily="2" charset="0"/>
                <a:ea typeface="Roboto" panose="02000000000000000000" pitchFamily="2" charset="0"/>
              </a:defRPr>
            </a:lvl2pPr>
            <a:lvl3pPr>
              <a:buClr>
                <a:schemeClr val="tx2"/>
              </a:buClr>
              <a:defRPr>
                <a:latin typeface="Roboto" panose="02000000000000000000" pitchFamily="2" charset="0"/>
                <a:ea typeface="Roboto" panose="02000000000000000000" pitchFamily="2" charset="0"/>
              </a:defRPr>
            </a:lvl3pPr>
            <a:lvl4pPr marL="1200150" indent="-171450">
              <a:buClr>
                <a:schemeClr val="tx2"/>
              </a:buClr>
              <a:buFont typeface="Arial" panose="020B0604020202020204" pitchFamily="34" charset="0"/>
              <a:buChar char="‒"/>
              <a:defRPr>
                <a:latin typeface="Roboto" panose="02000000000000000000" pitchFamily="2" charset="0"/>
                <a:ea typeface="Roboto" panose="02000000000000000000" pitchFamily="2" charset="0"/>
              </a:defRPr>
            </a:lvl4pPr>
            <a:lvl5pPr marL="1543050" indent="-171450">
              <a:buClr>
                <a:schemeClr val="tx2"/>
              </a:buClr>
              <a:buFont typeface="Arial" panose="020B0604020202020204" pitchFamily="34" charset="0"/>
              <a:buChar char="•"/>
              <a:defRPr>
                <a:latin typeface="Roboto" panose="02000000000000000000" pitchFamily="2" charset="0"/>
                <a:ea typeface="Roboto"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4">
            <a:extLst>
              <a:ext uri="{FF2B5EF4-FFF2-40B4-BE49-F238E27FC236}">
                <a16:creationId xmlns:a16="http://schemas.microsoft.com/office/drawing/2014/main" id="{04FCC643-718F-7645-8F8D-0BFC94D0506B}"/>
              </a:ext>
            </a:extLst>
          </p:cNvPr>
          <p:cNvSpPr>
            <a:spLocks noGrp="1"/>
          </p:cNvSpPr>
          <p:nvPr>
            <p:ph type="pic" sz="quarter" idx="14"/>
          </p:nvPr>
        </p:nvSpPr>
        <p:spPr>
          <a:xfrm>
            <a:off x="5369627" y="1"/>
            <a:ext cx="1862553" cy="3191425"/>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dirty="0"/>
              <a:t>Click icon to add picture</a:t>
            </a:r>
          </a:p>
        </p:txBody>
      </p:sp>
      <p:sp>
        <p:nvSpPr>
          <p:cNvPr id="9" name="Picture Placeholder 4">
            <a:extLst>
              <a:ext uri="{FF2B5EF4-FFF2-40B4-BE49-F238E27FC236}">
                <a16:creationId xmlns:a16="http://schemas.microsoft.com/office/drawing/2014/main" id="{41C31617-CC11-4C42-B6D0-164DF6AFBF41}"/>
              </a:ext>
            </a:extLst>
          </p:cNvPr>
          <p:cNvSpPr>
            <a:spLocks noGrp="1"/>
          </p:cNvSpPr>
          <p:nvPr>
            <p:ph type="pic" sz="quarter" idx="15"/>
          </p:nvPr>
        </p:nvSpPr>
        <p:spPr>
          <a:xfrm>
            <a:off x="7285223" y="1"/>
            <a:ext cx="1862553" cy="3191425"/>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dirty="0"/>
              <a:t>Click icon to add picture</a:t>
            </a:r>
          </a:p>
        </p:txBody>
      </p:sp>
      <p:sp>
        <p:nvSpPr>
          <p:cNvPr id="6" name="Picture Placeholder 4">
            <a:extLst>
              <a:ext uri="{FF2B5EF4-FFF2-40B4-BE49-F238E27FC236}">
                <a16:creationId xmlns:a16="http://schemas.microsoft.com/office/drawing/2014/main" id="{3E5CE386-BEFE-FE49-A675-D93BEDF680BC}"/>
              </a:ext>
            </a:extLst>
          </p:cNvPr>
          <p:cNvSpPr>
            <a:spLocks noGrp="1"/>
          </p:cNvSpPr>
          <p:nvPr>
            <p:ph type="pic" sz="quarter" idx="11" hasCustomPrompt="1"/>
          </p:nvPr>
        </p:nvSpPr>
        <p:spPr>
          <a:xfrm>
            <a:off x="5369627" y="3234551"/>
            <a:ext cx="3774374" cy="3163824"/>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dirty="0"/>
              <a:t> Click icon to add picture </a:t>
            </a:r>
          </a:p>
        </p:txBody>
      </p:sp>
      <p:sp>
        <p:nvSpPr>
          <p:cNvPr id="11" name="Rectangle 10">
            <a:extLst>
              <a:ext uri="{FF2B5EF4-FFF2-40B4-BE49-F238E27FC236}">
                <a16:creationId xmlns:a16="http://schemas.microsoft.com/office/drawing/2014/main" id="{BC24DFA0-3257-B044-87EF-16154359E2FC}"/>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12" name="Picture 11" descr="The University of Iowa">
            <a:extLst>
              <a:ext uri="{FF2B5EF4-FFF2-40B4-BE49-F238E27FC236}">
                <a16:creationId xmlns:a16="http://schemas.microsoft.com/office/drawing/2014/main" id="{BF0FB327-46C7-CA4D-9F47-B21B9F7D79F9}"/>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13" name="Footer Placeholder 4">
            <a:extLst>
              <a:ext uri="{FF2B5EF4-FFF2-40B4-BE49-F238E27FC236}">
                <a16:creationId xmlns:a16="http://schemas.microsoft.com/office/drawing/2014/main" id="{A0A57B74-2163-4C4B-BFF2-0F1E68BF384E}"/>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1338072623"/>
      </p:ext>
    </p:extLst>
  </p:cSld>
  <p:clrMapOvr>
    <a:masterClrMapping/>
  </p:clrMapOvr>
  <p:extLst>
    <p:ext uri="{DCECCB84-F9BA-43D5-87BE-67443E8EF086}">
      <p15:sldGuideLst xmlns:p15="http://schemas.microsoft.com/office/powerpoint/2012/main">
        <p15:guide id="1" orient="horz" pos="3744" userDrawn="1">
          <p15:clr>
            <a:srgbClr val="FBAE40"/>
          </p15:clr>
        </p15:guide>
        <p15:guide id="2" pos="2945" userDrawn="1">
          <p15:clr>
            <a:srgbClr val="FBAE40"/>
          </p15:clr>
        </p15:guide>
        <p15:guide id="3" pos="450" userDrawn="1">
          <p15:clr>
            <a:srgbClr val="FBAE40"/>
          </p15:clr>
        </p15:guide>
        <p15:guide id="4" orient="horz" pos="240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AEF4-B950-814D-A811-CD17BDDF049C}"/>
              </a:ext>
            </a:extLst>
          </p:cNvPr>
          <p:cNvSpPr>
            <a:spLocks noGrp="1"/>
          </p:cNvSpPr>
          <p:nvPr>
            <p:ph type="title"/>
          </p:nvPr>
        </p:nvSpPr>
        <p:spPr>
          <a:xfrm>
            <a:off x="711994" y="494273"/>
            <a:ext cx="7717631" cy="869089"/>
          </a:xfrm>
        </p:spPr>
        <p:txBody>
          <a:bodyPr lIns="0" tIns="0" rIns="0" bIns="0"/>
          <a:lstStyle/>
          <a:p>
            <a:r>
              <a:rPr lang="en-US" dirty="0"/>
              <a:t>Click to edit Master title style</a:t>
            </a:r>
          </a:p>
        </p:txBody>
      </p:sp>
      <p:cxnSp>
        <p:nvCxnSpPr>
          <p:cNvPr id="8" name="Straight Connector 7">
            <a:extLst>
              <a:ext uri="{FF2B5EF4-FFF2-40B4-BE49-F238E27FC236}">
                <a16:creationId xmlns:a16="http://schemas.microsoft.com/office/drawing/2014/main" id="{CBB5BDD8-8221-F040-8AE0-3F33C4E24CA0}"/>
              </a:ext>
              <a:ext uri="{C183D7F6-B498-43B3-948B-1728B52AA6E4}">
                <adec:decorative xmlns:adec="http://schemas.microsoft.com/office/drawing/2017/decorative" val="1"/>
              </a:ext>
            </a:extLst>
          </p:cNvPr>
          <p:cNvCxnSpPr>
            <a:cxnSpLocks/>
          </p:cNvCxnSpPr>
          <p:nvPr userDrawn="1"/>
        </p:nvCxnSpPr>
        <p:spPr>
          <a:xfrm>
            <a:off x="711994" y="131002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5" name="Chart Placeholder 4">
            <a:extLst>
              <a:ext uri="{FF2B5EF4-FFF2-40B4-BE49-F238E27FC236}">
                <a16:creationId xmlns:a16="http://schemas.microsoft.com/office/drawing/2014/main" id="{DF1F65E7-1CB7-3D42-91A9-88DA4E58EB0E}"/>
              </a:ext>
            </a:extLst>
          </p:cNvPr>
          <p:cNvSpPr>
            <a:spLocks noGrp="1"/>
          </p:cNvSpPr>
          <p:nvPr>
            <p:ph type="chart" sz="quarter" idx="10"/>
          </p:nvPr>
        </p:nvSpPr>
        <p:spPr>
          <a:xfrm>
            <a:off x="711994" y="1570038"/>
            <a:ext cx="7717631" cy="4114800"/>
          </a:xfrm>
        </p:spPr>
        <p:txBody>
          <a:bodyPr lIns="0" tIns="0" rIns="0" bIns="0"/>
          <a:lstStyle/>
          <a:p>
            <a:endParaRPr lang="en-US" dirty="0"/>
          </a:p>
        </p:txBody>
      </p:sp>
      <p:sp>
        <p:nvSpPr>
          <p:cNvPr id="12" name="Rectangle 11">
            <a:extLst>
              <a:ext uri="{FF2B5EF4-FFF2-40B4-BE49-F238E27FC236}">
                <a16:creationId xmlns:a16="http://schemas.microsoft.com/office/drawing/2014/main" id="{1F56D074-0631-F846-A2A3-4A39FEAEFDD7}"/>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9" name="Picture 8" descr="The University of Iowa">
            <a:extLst>
              <a:ext uri="{FF2B5EF4-FFF2-40B4-BE49-F238E27FC236}">
                <a16:creationId xmlns:a16="http://schemas.microsoft.com/office/drawing/2014/main" id="{34AAA98D-AE4C-3B41-A01C-8A57BF732058}"/>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10" name="Footer Placeholder 4">
            <a:extLst>
              <a:ext uri="{FF2B5EF4-FFF2-40B4-BE49-F238E27FC236}">
                <a16:creationId xmlns:a16="http://schemas.microsoft.com/office/drawing/2014/main" id="{761FD608-F8D8-AF42-97E8-83F5C7F92E37}"/>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3142765285"/>
      </p:ext>
    </p:extLst>
  </p:cSld>
  <p:clrMapOvr>
    <a:masterClrMapping/>
  </p:clrMapOvr>
  <p:extLst>
    <p:ext uri="{DCECCB84-F9BA-43D5-87BE-67443E8EF086}">
      <p15:sldGuideLst xmlns:p15="http://schemas.microsoft.com/office/powerpoint/2012/main">
        <p15:guide id="2" pos="449" userDrawn="1">
          <p15:clr>
            <a:srgbClr val="FBAE40"/>
          </p15:clr>
        </p15:guide>
        <p15:guide id="3" pos="531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chemeClr val="accent1"/>
        </a:solidFill>
        <a:effectLst/>
      </p:bgPr>
    </p:bg>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AC533B8E-DBF3-664D-901D-8735DE775212}"/>
              </a:ext>
            </a:extLst>
          </p:cNvPr>
          <p:cNvSpPr>
            <a:spLocks noGrp="1"/>
          </p:cNvSpPr>
          <p:nvPr>
            <p:ph type="ctrTitle" hasCustomPrompt="1"/>
          </p:nvPr>
        </p:nvSpPr>
        <p:spPr>
          <a:xfrm>
            <a:off x="711994" y="3214770"/>
            <a:ext cx="5372488" cy="1160369"/>
          </a:xfrm>
        </p:spPr>
        <p:txBody>
          <a:bodyPr lIns="0" tIns="0" rIns="0" bIns="0" anchor="t" anchorCtr="0">
            <a:noAutofit/>
          </a:bodyPr>
          <a:lstStyle>
            <a:lvl1pPr algn="l">
              <a:defRPr sz="5200" b="1">
                <a:solidFill>
                  <a:schemeClr val="tx1"/>
                </a:solidFill>
                <a:latin typeface="+mj-lt"/>
                <a:ea typeface="Roboto Black" panose="02000000000000000000" pitchFamily="2" charset="0"/>
                <a:cs typeface="Arial" panose="020B0604020202020204" pitchFamily="34" charset="0"/>
              </a:defRPr>
            </a:lvl1pPr>
          </a:lstStyle>
          <a:p>
            <a:r>
              <a:rPr lang="en-US" dirty="0"/>
              <a:t>Thank you</a:t>
            </a:r>
          </a:p>
        </p:txBody>
      </p:sp>
      <p:cxnSp>
        <p:nvCxnSpPr>
          <p:cNvPr id="12" name="Straight Connector 11">
            <a:extLst>
              <a:ext uri="{FF2B5EF4-FFF2-40B4-BE49-F238E27FC236}">
                <a16:creationId xmlns:a16="http://schemas.microsoft.com/office/drawing/2014/main" id="{382B9834-3ABC-DD48-8F8B-7C2FACEC9236}"/>
              </a:ext>
              <a:ext uri="{C183D7F6-B498-43B3-948B-1728B52AA6E4}">
                <adec:decorative xmlns:adec="http://schemas.microsoft.com/office/drawing/2017/decorative" val="1"/>
              </a:ext>
            </a:extLst>
          </p:cNvPr>
          <p:cNvCxnSpPr>
            <a:cxnSpLocks/>
          </p:cNvCxnSpPr>
          <p:nvPr userDrawn="1"/>
        </p:nvCxnSpPr>
        <p:spPr>
          <a:xfrm>
            <a:off x="730595" y="2923615"/>
            <a:ext cx="576398"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Text Placeholder 13">
            <a:extLst>
              <a:ext uri="{FF2B5EF4-FFF2-40B4-BE49-F238E27FC236}">
                <a16:creationId xmlns:a16="http://schemas.microsoft.com/office/drawing/2014/main" id="{73873935-43A0-4C23-AC45-B3EF69B188E1}"/>
              </a:ext>
            </a:extLst>
          </p:cNvPr>
          <p:cNvSpPr>
            <a:spLocks noGrp="1"/>
          </p:cNvSpPr>
          <p:nvPr>
            <p:ph type="body" sz="quarter" idx="12" hasCustomPrompt="1"/>
          </p:nvPr>
        </p:nvSpPr>
        <p:spPr>
          <a:xfrm>
            <a:off x="6471287" y="3087124"/>
            <a:ext cx="2015280" cy="1498329"/>
          </a:xfrm>
        </p:spPr>
        <p:txBody>
          <a:bodyPr vert="horz" anchor="ctr" anchorCtr="0">
            <a:noAutofit/>
          </a:bodyPr>
          <a:lstStyle>
            <a:lvl1pPr marL="0" marR="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sz="1200" b="0"/>
            </a:lvl1pPr>
            <a:lvl2pPr marL="342900" indent="0">
              <a:buNone/>
              <a:defRPr sz="1200"/>
            </a:lvl2pPr>
            <a:lvl3pPr marL="685800" indent="0">
              <a:buNone/>
              <a:defRPr sz="1200"/>
            </a:lvl3pPr>
            <a:lvl4pPr marL="1028700" indent="0">
              <a:buNone/>
              <a:defRPr sz="1200"/>
            </a:lvl4pPr>
            <a:lvl5pPr marL="1371600" indent="0">
              <a:buNone/>
              <a:defRPr sz="1200"/>
            </a:lvl5pPr>
          </a:lstStyle>
          <a:p>
            <a:pPr lvl="0"/>
            <a:r>
              <a:rPr lang="en-US" dirty="0"/>
              <a:t>Contact Person Name</a:t>
            </a:r>
          </a:p>
          <a:p>
            <a:pPr lvl="0"/>
            <a:r>
              <a:rPr lang="en-US" dirty="0"/>
              <a:t>Contact Person Title </a:t>
            </a:r>
          </a:p>
          <a:p>
            <a:pPr lvl="0"/>
            <a:r>
              <a:rPr lang="en-US" dirty="0"/>
              <a:t>Contact Person Unit</a:t>
            </a:r>
          </a:p>
          <a:p>
            <a:pPr lvl="0"/>
            <a:endParaRPr lang="en-US" dirty="0"/>
          </a:p>
          <a:p>
            <a:pPr lvl="0"/>
            <a:r>
              <a:rPr lang="en-US" dirty="0"/>
              <a:t>Phone: </a:t>
            </a:r>
          </a:p>
          <a:p>
            <a:pPr lvl="0"/>
            <a:r>
              <a:rPr lang="en-US" dirty="0"/>
              <a:t>Fax: </a:t>
            </a:r>
          </a:p>
          <a:p>
            <a:pPr lvl="0"/>
            <a:r>
              <a:rPr lang="en-US" dirty="0"/>
              <a:t>Email:</a:t>
            </a:r>
          </a:p>
        </p:txBody>
      </p:sp>
      <p:sp>
        <p:nvSpPr>
          <p:cNvPr id="4" name="Rectangle 3">
            <a:extLst>
              <a:ext uri="{FF2B5EF4-FFF2-40B4-BE49-F238E27FC236}">
                <a16:creationId xmlns:a16="http://schemas.microsoft.com/office/drawing/2014/main" id="{1C6ACD65-4DC5-40D8-89A9-EBA0997790E8}"/>
              </a:ext>
              <a:ext uri="{C183D7F6-B498-43B3-948B-1728B52AA6E4}">
                <adec:decorative xmlns:adec="http://schemas.microsoft.com/office/drawing/2017/decorative" val="1"/>
              </a:ext>
            </a:extLst>
          </p:cNvPr>
          <p:cNvSpPr/>
          <p:nvPr userDrawn="1"/>
        </p:nvSpPr>
        <p:spPr>
          <a:xfrm>
            <a:off x="711994" y="4789293"/>
            <a:ext cx="292608" cy="3000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 name="Text Placeholder 2">
            <a:extLst>
              <a:ext uri="{FF2B5EF4-FFF2-40B4-BE49-F238E27FC236}">
                <a16:creationId xmlns:a16="http://schemas.microsoft.com/office/drawing/2014/main" id="{33438018-43AE-4329-BACA-C859C7CFF4A2}"/>
              </a:ext>
            </a:extLst>
          </p:cNvPr>
          <p:cNvSpPr>
            <a:spLocks noGrp="1"/>
          </p:cNvSpPr>
          <p:nvPr>
            <p:ph type="body" sz="quarter" idx="10" hasCustomPrompt="1"/>
          </p:nvPr>
        </p:nvSpPr>
        <p:spPr>
          <a:xfrm>
            <a:off x="989435" y="4789292"/>
            <a:ext cx="1719072" cy="300082"/>
          </a:xfrm>
          <a:solidFill>
            <a:schemeClr val="tx1"/>
          </a:solidFill>
          <a:ln>
            <a:noFill/>
          </a:ln>
        </p:spPr>
        <p:txBody>
          <a:bodyPr wrap="square" lIns="91440" tIns="45720" rIns="91440" bIns="45720">
            <a:spAutoFit/>
          </a:bodyPr>
          <a:lstStyle>
            <a:lvl1pPr marL="0" indent="0">
              <a:buNone/>
              <a:defRPr sz="1350">
                <a:solidFill>
                  <a:schemeClr val="bg1"/>
                </a:solidFill>
                <a:latin typeface="Roboto Black" panose="02000000000000000000" pitchFamily="2" charset="0"/>
                <a:ea typeface="Roboto Black" panose="02000000000000000000" pitchFamily="2" charset="0"/>
              </a:defRPr>
            </a:lvl1pPr>
          </a:lstStyle>
          <a:p>
            <a:pPr lvl="0"/>
            <a:r>
              <a:rPr lang="en-US" dirty="0"/>
              <a:t>Insert Web Address</a:t>
            </a:r>
          </a:p>
        </p:txBody>
      </p:sp>
      <p:grpSp>
        <p:nvGrpSpPr>
          <p:cNvPr id="15" name="Group 14">
            <a:extLst>
              <a:ext uri="{FF2B5EF4-FFF2-40B4-BE49-F238E27FC236}">
                <a16:creationId xmlns:a16="http://schemas.microsoft.com/office/drawing/2014/main" id="{EB262A30-5EEC-5549-B428-7E5B11A5D7A7}"/>
              </a:ext>
            </a:extLst>
          </p:cNvPr>
          <p:cNvGrpSpPr/>
          <p:nvPr userDrawn="1"/>
        </p:nvGrpSpPr>
        <p:grpSpPr>
          <a:xfrm>
            <a:off x="803454" y="4864147"/>
            <a:ext cx="146304" cy="150373"/>
            <a:chOff x="3057746" y="812006"/>
            <a:chExt cx="173610" cy="183357"/>
          </a:xfrm>
          <a:noFill/>
        </p:grpSpPr>
        <p:cxnSp>
          <p:nvCxnSpPr>
            <p:cNvPr id="16" name="Straight Connector 15">
              <a:extLst>
                <a:ext uri="{FF2B5EF4-FFF2-40B4-BE49-F238E27FC236}">
                  <a16:creationId xmlns:a16="http://schemas.microsoft.com/office/drawing/2014/main" id="{1699B573-1E8F-3547-9D64-50A2EC630F1F}"/>
                </a:ext>
              </a:extLst>
            </p:cNvPr>
            <p:cNvCxnSpPr/>
            <p:nvPr userDrawn="1"/>
          </p:nvCxnSpPr>
          <p:spPr>
            <a:xfrm>
              <a:off x="3057746" y="904875"/>
              <a:ext cx="173610" cy="0"/>
            </a:xfrm>
            <a:prstGeom prst="line">
              <a:avLst/>
            </a:prstGeom>
            <a:grpFill/>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Freeform: Shape 12">
              <a:extLst>
                <a:ext uri="{FF2B5EF4-FFF2-40B4-BE49-F238E27FC236}">
                  <a16:creationId xmlns:a16="http://schemas.microsoft.com/office/drawing/2014/main" id="{68F32139-4BAE-F54C-8358-EF5839C5813E}"/>
                </a:ext>
              </a:extLst>
            </p:cNvPr>
            <p:cNvSpPr/>
            <p:nvPr userDrawn="1"/>
          </p:nvSpPr>
          <p:spPr>
            <a:xfrm>
              <a:off x="3143250" y="812006"/>
              <a:ext cx="85725" cy="183357"/>
            </a:xfrm>
            <a:custGeom>
              <a:avLst/>
              <a:gdLst>
                <a:gd name="connsiteX0" fmla="*/ 4763 w 85725"/>
                <a:gd name="connsiteY0" fmla="*/ 0 h 183357"/>
                <a:gd name="connsiteX1" fmla="*/ 85725 w 85725"/>
                <a:gd name="connsiteY1" fmla="*/ 92869 h 183357"/>
                <a:gd name="connsiteX2" fmla="*/ 0 w 85725"/>
                <a:gd name="connsiteY2" fmla="*/ 183357 h 183357"/>
              </a:gdLst>
              <a:ahLst/>
              <a:cxnLst>
                <a:cxn ang="0">
                  <a:pos x="connsiteX0" y="connsiteY0"/>
                </a:cxn>
                <a:cxn ang="0">
                  <a:pos x="connsiteX1" y="connsiteY1"/>
                </a:cxn>
                <a:cxn ang="0">
                  <a:pos x="connsiteX2" y="connsiteY2"/>
                </a:cxn>
              </a:cxnLst>
              <a:rect l="l" t="t" r="r" b="b"/>
              <a:pathLst>
                <a:path w="85725" h="183357">
                  <a:moveTo>
                    <a:pt x="4763" y="0"/>
                  </a:moveTo>
                  <a:lnTo>
                    <a:pt x="85725" y="92869"/>
                  </a:lnTo>
                  <a:lnTo>
                    <a:pt x="0" y="183357"/>
                  </a:lnTo>
                </a:path>
              </a:pathLst>
            </a:custGeom>
            <a:grp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grpSp>
      <p:pic>
        <p:nvPicPr>
          <p:cNvPr id="14" name="Picture 13" descr="The University of Iowa">
            <a:extLst>
              <a:ext uri="{FF2B5EF4-FFF2-40B4-BE49-F238E27FC236}">
                <a16:creationId xmlns:a16="http://schemas.microsoft.com/office/drawing/2014/main" id="{4B1807D8-E6B4-C743-A4EC-22D5E0479848}"/>
              </a:ext>
            </a:extLst>
          </p:cNvPr>
          <p:cNvPicPr>
            <a:picLocks noChangeAspect="1"/>
          </p:cNvPicPr>
          <p:nvPr userDrawn="1"/>
        </p:nvPicPr>
        <p:blipFill>
          <a:blip r:embed="rId2"/>
          <a:srcRect/>
          <a:stretch/>
        </p:blipFill>
        <p:spPr>
          <a:xfrm>
            <a:off x="6471287" y="-1189"/>
            <a:ext cx="2015279" cy="963278"/>
          </a:xfrm>
          <a:prstGeom prst="rect">
            <a:avLst/>
          </a:prstGeom>
        </p:spPr>
      </p:pic>
      <p:sp>
        <p:nvSpPr>
          <p:cNvPr id="13" name="Footer Placeholder 4">
            <a:extLst>
              <a:ext uri="{FF2B5EF4-FFF2-40B4-BE49-F238E27FC236}">
                <a16:creationId xmlns:a16="http://schemas.microsoft.com/office/drawing/2014/main" id="{D7F85C9B-9D4B-D642-BBFB-CDE025D69CBD}"/>
              </a:ext>
            </a:extLst>
          </p:cNvPr>
          <p:cNvSpPr>
            <a:spLocks noGrp="1"/>
          </p:cNvSpPr>
          <p:nvPr>
            <p:ph type="ftr" sz="quarter" idx="3"/>
          </p:nvPr>
        </p:nvSpPr>
        <p:spPr>
          <a:xfrm>
            <a:off x="717072" y="2365791"/>
            <a:ext cx="7772020" cy="365125"/>
          </a:xfrm>
          <a:prstGeom prst="rect">
            <a:avLst/>
          </a:prstGeom>
          <a:noFill/>
        </p:spPr>
        <p:txBody>
          <a:bodyPr vert="horz" lIns="0" tIns="0" rIns="0" bIns="0" rtlCol="0" anchor="ctr"/>
          <a:lstStyle>
            <a:lvl1pPr algn="l">
              <a:defRPr sz="1650" b="0">
                <a:solidFill>
                  <a:schemeClr val="tx1"/>
                </a:solidFill>
              </a:defRPr>
            </a:lvl1pPr>
          </a:lstStyle>
          <a:p>
            <a:r>
              <a:rPr lang="en-US" dirty="0"/>
              <a:t>Insert-&gt;Header and Footer-&gt;Type Customizable Name</a:t>
            </a:r>
          </a:p>
        </p:txBody>
      </p:sp>
    </p:spTree>
    <p:extLst>
      <p:ext uri="{BB962C8B-B14F-4D97-AF65-F5344CB8AC3E}">
        <p14:creationId xmlns:p14="http://schemas.microsoft.com/office/powerpoint/2010/main" val="28836383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449"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losing Slide-Solid Black">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A47420D0-6FF1-9C4A-B953-EA4EEABBA308}"/>
              </a:ext>
            </a:extLst>
          </p:cNvPr>
          <p:cNvSpPr>
            <a:spLocks noGrp="1"/>
          </p:cNvSpPr>
          <p:nvPr>
            <p:ph type="ctrTitle" hasCustomPrompt="1"/>
          </p:nvPr>
        </p:nvSpPr>
        <p:spPr>
          <a:xfrm>
            <a:off x="711994" y="3203884"/>
            <a:ext cx="5372488" cy="1160369"/>
          </a:xfrm>
        </p:spPr>
        <p:txBody>
          <a:bodyPr lIns="0" tIns="0" rIns="0" bIns="0" anchor="t" anchorCtr="0">
            <a:noAutofit/>
          </a:bodyPr>
          <a:lstStyle>
            <a:lvl1pPr algn="l">
              <a:defRPr sz="5200" b="1">
                <a:solidFill>
                  <a:schemeClr val="bg1"/>
                </a:solidFill>
                <a:latin typeface="+mj-lt"/>
                <a:ea typeface="Roboto Black" panose="02000000000000000000" pitchFamily="2" charset="0"/>
                <a:cs typeface="Arial" panose="020B0604020202020204" pitchFamily="34" charset="0"/>
              </a:defRPr>
            </a:lvl1pPr>
          </a:lstStyle>
          <a:p>
            <a:r>
              <a:rPr lang="en-US" dirty="0"/>
              <a:t>Thank you</a:t>
            </a:r>
          </a:p>
        </p:txBody>
      </p:sp>
      <p:cxnSp>
        <p:nvCxnSpPr>
          <p:cNvPr id="21" name="Straight Connector 20">
            <a:extLst>
              <a:ext uri="{FF2B5EF4-FFF2-40B4-BE49-F238E27FC236}">
                <a16:creationId xmlns:a16="http://schemas.microsoft.com/office/drawing/2014/main" id="{4F7216A4-2452-1B4B-AE0D-122E7F5A5965}"/>
              </a:ext>
              <a:ext uri="{C183D7F6-B498-43B3-948B-1728B52AA6E4}">
                <adec:decorative xmlns:adec="http://schemas.microsoft.com/office/drawing/2017/decorative" val="1"/>
              </a:ext>
            </a:extLst>
          </p:cNvPr>
          <p:cNvCxnSpPr>
            <a:cxnSpLocks/>
          </p:cNvCxnSpPr>
          <p:nvPr userDrawn="1"/>
        </p:nvCxnSpPr>
        <p:spPr>
          <a:xfrm>
            <a:off x="730595" y="2923615"/>
            <a:ext cx="576398"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7" name="Text Placeholder 13">
            <a:extLst>
              <a:ext uri="{FF2B5EF4-FFF2-40B4-BE49-F238E27FC236}">
                <a16:creationId xmlns:a16="http://schemas.microsoft.com/office/drawing/2014/main" id="{73873935-43A0-4C23-AC45-B3EF69B188E1}"/>
              </a:ext>
            </a:extLst>
          </p:cNvPr>
          <p:cNvSpPr>
            <a:spLocks noGrp="1"/>
          </p:cNvSpPr>
          <p:nvPr>
            <p:ph type="body" sz="quarter" idx="12" hasCustomPrompt="1"/>
          </p:nvPr>
        </p:nvSpPr>
        <p:spPr>
          <a:xfrm>
            <a:off x="6468763" y="3105910"/>
            <a:ext cx="2020329" cy="1498329"/>
          </a:xfrm>
        </p:spPr>
        <p:txBody>
          <a:bodyPr vert="horz" anchor="ctr" anchorCtr="0">
            <a:noAutofit/>
          </a:bodyPr>
          <a:lstStyle>
            <a:lvl1pPr marL="0" marR="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sz="1200" b="0">
                <a:solidFill>
                  <a:schemeClr val="bg1"/>
                </a:solidFill>
              </a:defRPr>
            </a:lvl1pPr>
            <a:lvl2pPr marL="342900" indent="0">
              <a:buNone/>
              <a:defRPr sz="1200"/>
            </a:lvl2pPr>
            <a:lvl3pPr marL="685800" indent="0">
              <a:buNone/>
              <a:defRPr sz="1200"/>
            </a:lvl3pPr>
            <a:lvl4pPr marL="1028700" indent="0">
              <a:buNone/>
              <a:defRPr sz="1200"/>
            </a:lvl4pPr>
            <a:lvl5pPr marL="1371600" indent="0">
              <a:buNone/>
              <a:defRPr sz="1200"/>
            </a:lvl5pPr>
          </a:lstStyle>
          <a:p>
            <a:pPr lvl="0"/>
            <a:r>
              <a:rPr lang="en-US" dirty="0"/>
              <a:t>Contact Person Name</a:t>
            </a:r>
          </a:p>
          <a:p>
            <a:pPr lvl="0"/>
            <a:r>
              <a:rPr lang="en-US" dirty="0"/>
              <a:t>Contact Person Title </a:t>
            </a:r>
          </a:p>
          <a:p>
            <a:pPr lvl="0"/>
            <a:r>
              <a:rPr lang="en-US" dirty="0"/>
              <a:t>Contact Person Unit</a:t>
            </a:r>
          </a:p>
          <a:p>
            <a:pPr lvl="0"/>
            <a:endParaRPr lang="en-US" dirty="0"/>
          </a:p>
          <a:p>
            <a:pPr lvl="0"/>
            <a:r>
              <a:rPr lang="en-US" dirty="0"/>
              <a:t>Phone: </a:t>
            </a:r>
          </a:p>
          <a:p>
            <a:pPr lvl="0"/>
            <a:r>
              <a:rPr lang="en-US" dirty="0"/>
              <a:t>Fax: </a:t>
            </a:r>
          </a:p>
          <a:p>
            <a:pPr lvl="0"/>
            <a:r>
              <a:rPr lang="en-US" dirty="0"/>
              <a:t>Email:</a:t>
            </a:r>
          </a:p>
        </p:txBody>
      </p:sp>
      <p:sp>
        <p:nvSpPr>
          <p:cNvPr id="4" name="Rectangle 3">
            <a:extLst>
              <a:ext uri="{FF2B5EF4-FFF2-40B4-BE49-F238E27FC236}">
                <a16:creationId xmlns:a16="http://schemas.microsoft.com/office/drawing/2014/main" id="{1C6ACD65-4DC5-40D8-89A9-EBA0997790E8}"/>
              </a:ext>
            </a:extLst>
          </p:cNvPr>
          <p:cNvSpPr/>
          <p:nvPr userDrawn="1"/>
        </p:nvSpPr>
        <p:spPr>
          <a:xfrm>
            <a:off x="711993" y="4770260"/>
            <a:ext cx="292608" cy="3000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3" name="Text Placeholder 2">
            <a:extLst>
              <a:ext uri="{FF2B5EF4-FFF2-40B4-BE49-F238E27FC236}">
                <a16:creationId xmlns:a16="http://schemas.microsoft.com/office/drawing/2014/main" id="{33438018-43AE-4329-BACA-C859C7CFF4A2}"/>
              </a:ext>
            </a:extLst>
          </p:cNvPr>
          <p:cNvSpPr>
            <a:spLocks noGrp="1"/>
          </p:cNvSpPr>
          <p:nvPr>
            <p:ph type="body" sz="quarter" idx="10" hasCustomPrompt="1"/>
          </p:nvPr>
        </p:nvSpPr>
        <p:spPr>
          <a:xfrm>
            <a:off x="997825" y="4770260"/>
            <a:ext cx="1719072" cy="300082"/>
          </a:xfrm>
          <a:solidFill>
            <a:schemeClr val="accent1"/>
          </a:solidFill>
          <a:ln>
            <a:noFill/>
          </a:ln>
        </p:spPr>
        <p:txBody>
          <a:bodyPr wrap="none" lIns="91440" tIns="45720" rIns="91440" bIns="45720">
            <a:spAutoFit/>
          </a:bodyPr>
          <a:lstStyle>
            <a:lvl1pPr marL="0" indent="0">
              <a:buNone/>
              <a:defRPr sz="1350">
                <a:solidFill>
                  <a:schemeClr val="tx1"/>
                </a:solidFill>
                <a:latin typeface="Roboto Black" panose="02000000000000000000" pitchFamily="2" charset="0"/>
                <a:ea typeface="Roboto Black" panose="02000000000000000000" pitchFamily="2" charset="0"/>
              </a:defRPr>
            </a:lvl1pPr>
          </a:lstStyle>
          <a:p>
            <a:pPr lvl="0"/>
            <a:r>
              <a:rPr lang="en-US" dirty="0"/>
              <a:t>Insert Web Address</a:t>
            </a:r>
          </a:p>
        </p:txBody>
      </p:sp>
      <p:grpSp>
        <p:nvGrpSpPr>
          <p:cNvPr id="11" name="Group 10">
            <a:extLst>
              <a:ext uri="{FF2B5EF4-FFF2-40B4-BE49-F238E27FC236}">
                <a16:creationId xmlns:a16="http://schemas.microsoft.com/office/drawing/2014/main" id="{5625728D-FF50-4FF2-AC2E-B13A3D44D5B9}"/>
              </a:ext>
              <a:ext uri="{C183D7F6-B498-43B3-948B-1728B52AA6E4}">
                <adec:decorative xmlns:adec="http://schemas.microsoft.com/office/drawing/2017/decorative" val="1"/>
              </a:ext>
            </a:extLst>
          </p:cNvPr>
          <p:cNvGrpSpPr/>
          <p:nvPr/>
        </p:nvGrpSpPr>
        <p:grpSpPr>
          <a:xfrm>
            <a:off x="803454" y="4845115"/>
            <a:ext cx="146304" cy="150373"/>
            <a:chOff x="3057746" y="812006"/>
            <a:chExt cx="173610" cy="183357"/>
          </a:xfrm>
          <a:noFill/>
        </p:grpSpPr>
        <p:cxnSp>
          <p:nvCxnSpPr>
            <p:cNvPr id="12" name="Straight Connector 11">
              <a:extLst>
                <a:ext uri="{FF2B5EF4-FFF2-40B4-BE49-F238E27FC236}">
                  <a16:creationId xmlns:a16="http://schemas.microsoft.com/office/drawing/2014/main" id="{58A6E0DE-15E0-485B-8083-6D1BB965B9B6}"/>
                </a:ext>
              </a:extLst>
            </p:cNvPr>
            <p:cNvCxnSpPr/>
            <p:nvPr userDrawn="1"/>
          </p:nvCxnSpPr>
          <p:spPr>
            <a:xfrm>
              <a:off x="3057746" y="904875"/>
              <a:ext cx="173610" cy="0"/>
            </a:xfrm>
            <a:prstGeom prst="line">
              <a:avLst/>
            </a:prstGeom>
            <a:grpFill/>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Freeform: Shape 12">
              <a:extLst>
                <a:ext uri="{FF2B5EF4-FFF2-40B4-BE49-F238E27FC236}">
                  <a16:creationId xmlns:a16="http://schemas.microsoft.com/office/drawing/2014/main" id="{184EFEE4-DF1C-4FDF-ABC6-804BF8FA2941}"/>
                </a:ext>
              </a:extLst>
            </p:cNvPr>
            <p:cNvSpPr/>
            <p:nvPr userDrawn="1"/>
          </p:nvSpPr>
          <p:spPr>
            <a:xfrm>
              <a:off x="3143250" y="812006"/>
              <a:ext cx="85725" cy="183357"/>
            </a:xfrm>
            <a:custGeom>
              <a:avLst/>
              <a:gdLst>
                <a:gd name="connsiteX0" fmla="*/ 4763 w 85725"/>
                <a:gd name="connsiteY0" fmla="*/ 0 h 183357"/>
                <a:gd name="connsiteX1" fmla="*/ 85725 w 85725"/>
                <a:gd name="connsiteY1" fmla="*/ 92869 h 183357"/>
                <a:gd name="connsiteX2" fmla="*/ 0 w 85725"/>
                <a:gd name="connsiteY2" fmla="*/ 183357 h 183357"/>
              </a:gdLst>
              <a:ahLst/>
              <a:cxnLst>
                <a:cxn ang="0">
                  <a:pos x="connsiteX0" y="connsiteY0"/>
                </a:cxn>
                <a:cxn ang="0">
                  <a:pos x="connsiteX1" y="connsiteY1"/>
                </a:cxn>
                <a:cxn ang="0">
                  <a:pos x="connsiteX2" y="connsiteY2"/>
                </a:cxn>
              </a:cxnLst>
              <a:rect l="l" t="t" r="r" b="b"/>
              <a:pathLst>
                <a:path w="85725" h="183357">
                  <a:moveTo>
                    <a:pt x="4763" y="0"/>
                  </a:moveTo>
                  <a:lnTo>
                    <a:pt x="85725" y="92869"/>
                  </a:lnTo>
                  <a:lnTo>
                    <a:pt x="0" y="183357"/>
                  </a:lnTo>
                </a:path>
              </a:pathLst>
            </a:custGeom>
            <a:grp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grpSp>
      <p:pic>
        <p:nvPicPr>
          <p:cNvPr id="15" name="Picture 14" descr="The University of Iowa">
            <a:extLst>
              <a:ext uri="{FF2B5EF4-FFF2-40B4-BE49-F238E27FC236}">
                <a16:creationId xmlns:a16="http://schemas.microsoft.com/office/drawing/2014/main" id="{6179B039-C5FC-F04C-AB21-BEF980B032D5}"/>
              </a:ext>
            </a:extLst>
          </p:cNvPr>
          <p:cNvPicPr>
            <a:picLocks noChangeAspect="1"/>
          </p:cNvPicPr>
          <p:nvPr userDrawn="1"/>
        </p:nvPicPr>
        <p:blipFill>
          <a:blip r:embed="rId2"/>
          <a:srcRect/>
          <a:stretch/>
        </p:blipFill>
        <p:spPr>
          <a:xfrm>
            <a:off x="6468762" y="-581"/>
            <a:ext cx="2020330" cy="962061"/>
          </a:xfrm>
          <a:prstGeom prst="rect">
            <a:avLst/>
          </a:prstGeom>
        </p:spPr>
      </p:pic>
      <p:sp>
        <p:nvSpPr>
          <p:cNvPr id="17" name="Footer Placeholder 4">
            <a:extLst>
              <a:ext uri="{FF2B5EF4-FFF2-40B4-BE49-F238E27FC236}">
                <a16:creationId xmlns:a16="http://schemas.microsoft.com/office/drawing/2014/main" id="{70E4C36A-C453-EE4B-A1E5-D1232C361273}"/>
              </a:ext>
            </a:extLst>
          </p:cNvPr>
          <p:cNvSpPr>
            <a:spLocks noGrp="1"/>
          </p:cNvSpPr>
          <p:nvPr>
            <p:ph type="ftr" sz="quarter" idx="3"/>
          </p:nvPr>
        </p:nvSpPr>
        <p:spPr>
          <a:xfrm>
            <a:off x="717072" y="2365791"/>
            <a:ext cx="7772020" cy="365125"/>
          </a:xfrm>
          <a:prstGeom prst="rect">
            <a:avLst/>
          </a:prstGeom>
          <a:noFill/>
        </p:spPr>
        <p:txBody>
          <a:bodyPr vert="horz" lIns="0" tIns="0" rIns="0" bIns="0" rtlCol="0" anchor="ctr"/>
          <a:lstStyle>
            <a:lvl1pPr algn="l">
              <a:defRPr sz="1650" b="0">
                <a:solidFill>
                  <a:schemeClr val="bg1"/>
                </a:solidFill>
              </a:defRPr>
            </a:lvl1pPr>
          </a:lstStyle>
          <a:p>
            <a:r>
              <a:rPr lang="en-US" dirty="0"/>
              <a:t>Insert-&gt;Header and Footer-&gt;Type Customizable Name</a:t>
            </a:r>
            <a:endParaRPr lang="en-US" sz="1650" dirty="0"/>
          </a:p>
        </p:txBody>
      </p:sp>
    </p:spTree>
    <p:extLst>
      <p:ext uri="{BB962C8B-B14F-4D97-AF65-F5344CB8AC3E}">
        <p14:creationId xmlns:p14="http://schemas.microsoft.com/office/powerpoint/2010/main" val="378864459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449"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IOWA Logo with Text">
    <p:bg>
      <p:bgPr>
        <a:solidFill>
          <a:schemeClr val="tx1"/>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CB993FB4-4336-2048-A6A4-FA306EBBE714}"/>
              </a:ext>
            </a:extLst>
          </p:cNvPr>
          <p:cNvSpPr>
            <a:spLocks noGrp="1"/>
          </p:cNvSpPr>
          <p:nvPr>
            <p:ph type="title" hasCustomPrompt="1"/>
          </p:nvPr>
        </p:nvSpPr>
        <p:spPr>
          <a:xfrm>
            <a:off x="628650" y="4229810"/>
            <a:ext cx="7886700" cy="1311454"/>
          </a:xfrm>
        </p:spPr>
        <p:txBody>
          <a:bodyPr/>
          <a:lstStyle>
            <a:lvl1pPr algn="ctr">
              <a:defRPr sz="4200">
                <a:solidFill>
                  <a:schemeClr val="bg1"/>
                </a:solidFill>
              </a:defRPr>
            </a:lvl1pPr>
          </a:lstStyle>
          <a:p>
            <a:r>
              <a:rPr lang="en-US" dirty="0"/>
              <a:t>Closing Slide Header</a:t>
            </a:r>
          </a:p>
        </p:txBody>
      </p:sp>
      <p:pic>
        <p:nvPicPr>
          <p:cNvPr id="4" name="Picture 3" descr="The University of Iowa">
            <a:extLst>
              <a:ext uri="{FF2B5EF4-FFF2-40B4-BE49-F238E27FC236}">
                <a16:creationId xmlns:a16="http://schemas.microsoft.com/office/drawing/2014/main" id="{D94B893B-3A5E-A84C-9A26-CCC1CC0A2366}"/>
              </a:ext>
            </a:extLst>
          </p:cNvPr>
          <p:cNvPicPr>
            <a:picLocks noChangeAspect="1"/>
          </p:cNvPicPr>
          <p:nvPr userDrawn="1"/>
        </p:nvPicPr>
        <p:blipFill>
          <a:blip r:embed="rId2"/>
          <a:srcRect/>
          <a:stretch/>
        </p:blipFill>
        <p:spPr>
          <a:xfrm>
            <a:off x="1714500" y="1793124"/>
            <a:ext cx="5715000" cy="1666875"/>
          </a:xfrm>
          <a:prstGeom prst="rect">
            <a:avLst/>
          </a:prstGeom>
        </p:spPr>
      </p:pic>
    </p:spTree>
    <p:extLst>
      <p:ext uri="{BB962C8B-B14F-4D97-AF65-F5344CB8AC3E}">
        <p14:creationId xmlns:p14="http://schemas.microsoft.com/office/powerpoint/2010/main" val="11334907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IOWA Logo Only">
    <p:bg>
      <p:bgPr>
        <a:solidFill>
          <a:schemeClr val="tx1"/>
        </a:solidFill>
        <a:effectLst/>
      </p:bgPr>
    </p:bg>
    <p:spTree>
      <p:nvGrpSpPr>
        <p:cNvPr id="1" name=""/>
        <p:cNvGrpSpPr/>
        <p:nvPr/>
      </p:nvGrpSpPr>
      <p:grpSpPr>
        <a:xfrm>
          <a:off x="0" y="0"/>
          <a:ext cx="0" cy="0"/>
          <a:chOff x="0" y="0"/>
          <a:chExt cx="0" cy="0"/>
        </a:xfrm>
      </p:grpSpPr>
      <p:pic>
        <p:nvPicPr>
          <p:cNvPr id="4" name="Picture 3" descr="The University of Iowa">
            <a:extLst>
              <a:ext uri="{FF2B5EF4-FFF2-40B4-BE49-F238E27FC236}">
                <a16:creationId xmlns:a16="http://schemas.microsoft.com/office/drawing/2014/main" id="{D94B893B-3A5E-A84C-9A26-CCC1CC0A2366}"/>
              </a:ext>
            </a:extLst>
          </p:cNvPr>
          <p:cNvPicPr>
            <a:picLocks noChangeAspect="1"/>
          </p:cNvPicPr>
          <p:nvPr userDrawn="1"/>
        </p:nvPicPr>
        <p:blipFill>
          <a:blip r:embed="rId2"/>
          <a:srcRect/>
          <a:stretch/>
        </p:blipFill>
        <p:spPr>
          <a:xfrm>
            <a:off x="1714500" y="2595562"/>
            <a:ext cx="5715000" cy="1666875"/>
          </a:xfrm>
          <a:prstGeom prst="rect">
            <a:avLst/>
          </a:prstGeom>
        </p:spPr>
      </p:pic>
    </p:spTree>
    <p:extLst>
      <p:ext uri="{BB962C8B-B14F-4D97-AF65-F5344CB8AC3E}">
        <p14:creationId xmlns:p14="http://schemas.microsoft.com/office/powerpoint/2010/main" val="1974530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with Image– Solid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720073" y="2184901"/>
            <a:ext cx="4617720" cy="2431224"/>
          </a:xfrm>
        </p:spPr>
        <p:txBody>
          <a:bodyPr anchor="ctr" anchorCtr="0">
            <a:normAutofit/>
          </a:bodyPr>
          <a:lstStyle>
            <a:lvl1pPr algn="l">
              <a:defRPr sz="4800" b="1">
                <a:solidFill>
                  <a:schemeClr val="bg1"/>
                </a:solidFill>
                <a:latin typeface="Arial" panose="020B0604020202020204" pitchFamily="34" charset="0"/>
                <a:cs typeface="Arial" panose="020B0604020202020204" pitchFamily="34" charset="0"/>
              </a:defRPr>
            </a:lvl1pPr>
          </a:lstStyle>
          <a:p>
            <a:r>
              <a:rPr lang="en-US" dirty="0"/>
              <a:t>Example of the Presentation </a:t>
            </a:r>
            <a:br>
              <a:rPr lang="en-US" dirty="0"/>
            </a:br>
            <a:r>
              <a:rPr lang="en-US" dirty="0"/>
              <a:t>Title Slide</a:t>
            </a:r>
          </a:p>
        </p:txBody>
      </p:sp>
      <p:sp>
        <p:nvSpPr>
          <p:cNvPr id="12" name="Subtitle 2">
            <a:extLst>
              <a:ext uri="{FF2B5EF4-FFF2-40B4-BE49-F238E27FC236}">
                <a16:creationId xmlns:a16="http://schemas.microsoft.com/office/drawing/2014/main" id="{114C79AA-0B96-2A43-86A1-A71A1D4C8E7A}"/>
              </a:ext>
            </a:extLst>
          </p:cNvPr>
          <p:cNvSpPr>
            <a:spLocks noGrp="1"/>
          </p:cNvSpPr>
          <p:nvPr>
            <p:ph type="subTitle" idx="1" hasCustomPrompt="1"/>
          </p:nvPr>
        </p:nvSpPr>
        <p:spPr>
          <a:xfrm>
            <a:off x="720073" y="4676834"/>
            <a:ext cx="4616795" cy="404721"/>
          </a:xfrm>
        </p:spPr>
        <p:txBody>
          <a:bodyPr/>
          <a:lstStyle>
            <a:lvl1pPr marL="0" indent="0" algn="l">
              <a:buNone/>
              <a:defRPr sz="1800" b="1">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PRESENTATION SUBTITLE</a:t>
            </a:r>
          </a:p>
        </p:txBody>
      </p:sp>
      <p:sp>
        <p:nvSpPr>
          <p:cNvPr id="14" name="Text Placeholder 15">
            <a:extLst>
              <a:ext uri="{FF2B5EF4-FFF2-40B4-BE49-F238E27FC236}">
                <a16:creationId xmlns:a16="http://schemas.microsoft.com/office/drawing/2014/main" id="{A7101AB8-54F7-4A4E-9611-F4F2ECFBD1D2}"/>
              </a:ext>
            </a:extLst>
          </p:cNvPr>
          <p:cNvSpPr>
            <a:spLocks noGrp="1"/>
          </p:cNvSpPr>
          <p:nvPr>
            <p:ph type="body" sz="quarter" idx="10" hasCustomPrompt="1"/>
          </p:nvPr>
        </p:nvSpPr>
        <p:spPr>
          <a:xfrm>
            <a:off x="720072" y="5081555"/>
            <a:ext cx="4616795" cy="495309"/>
          </a:xfrm>
        </p:spPr>
        <p:txBody>
          <a:bodyPr>
            <a:normAutofit/>
          </a:bodyPr>
          <a:lstStyle>
            <a:lvl1pPr marL="0" indent="0">
              <a:buNone/>
              <a:defRPr sz="180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Month XX, 2020</a:t>
            </a:r>
          </a:p>
        </p:txBody>
      </p:sp>
      <p:sp>
        <p:nvSpPr>
          <p:cNvPr id="9" name="Footer Placeholder 4">
            <a:extLst>
              <a:ext uri="{FF2B5EF4-FFF2-40B4-BE49-F238E27FC236}">
                <a16:creationId xmlns:a16="http://schemas.microsoft.com/office/drawing/2014/main" id="{909BBB92-B5AB-3E46-A519-2A2BBFF13FF8}"/>
              </a:ext>
            </a:extLst>
          </p:cNvPr>
          <p:cNvSpPr>
            <a:spLocks noGrp="1"/>
          </p:cNvSpPr>
          <p:nvPr>
            <p:ph type="ftr" sz="quarter" idx="3"/>
          </p:nvPr>
        </p:nvSpPr>
        <p:spPr>
          <a:xfrm>
            <a:off x="2952485" y="201168"/>
            <a:ext cx="2539200" cy="587186"/>
          </a:xfrm>
          <a:prstGeom prst="rect">
            <a:avLst/>
          </a:prstGeom>
          <a:noFill/>
        </p:spPr>
        <p:txBody>
          <a:bodyPr vert="horz" lIns="0" tIns="0" rIns="0" bIns="0" rtlCol="0" anchor="b" anchorCtr="0"/>
          <a:lstStyle>
            <a:lvl1pPr algn="l">
              <a:defRPr sz="1500" b="0">
                <a:solidFill>
                  <a:schemeClr val="bg1"/>
                </a:solidFill>
                <a:latin typeface="Roboto" panose="02000000000000000000" pitchFamily="2" charset="0"/>
                <a:ea typeface="Roboto" panose="02000000000000000000" pitchFamily="2" charset="0"/>
              </a:defRPr>
            </a:lvl1pPr>
          </a:lstStyle>
          <a:p>
            <a:r>
              <a:rPr lang="en-US" dirty="0"/>
              <a:t>Insert-&gt;Header and Footer-&gt;Type Customizable Name</a:t>
            </a:r>
            <a:endParaRPr lang="en-US" dirty="0">
              <a:solidFill>
                <a:schemeClr val="bg1"/>
              </a:solidFill>
            </a:endParaRPr>
          </a:p>
        </p:txBody>
      </p:sp>
      <p:pic>
        <p:nvPicPr>
          <p:cNvPr id="13" name="Picture 12" descr="The University of Iowa">
            <a:extLst>
              <a:ext uri="{FF2B5EF4-FFF2-40B4-BE49-F238E27FC236}">
                <a16:creationId xmlns:a16="http://schemas.microsoft.com/office/drawing/2014/main" id="{F49CB936-90E7-D144-B9DC-7CF3F98E2FF4}"/>
              </a:ext>
            </a:extLst>
          </p:cNvPr>
          <p:cNvPicPr>
            <a:picLocks noChangeAspect="1"/>
          </p:cNvPicPr>
          <p:nvPr userDrawn="1"/>
        </p:nvPicPr>
        <p:blipFill>
          <a:blip r:embed="rId2"/>
          <a:srcRect/>
          <a:stretch/>
        </p:blipFill>
        <p:spPr>
          <a:xfrm>
            <a:off x="710803" y="622"/>
            <a:ext cx="2015279" cy="959656"/>
          </a:xfrm>
          <a:prstGeom prst="rect">
            <a:avLst/>
          </a:prstGeom>
        </p:spPr>
      </p:pic>
      <p:sp>
        <p:nvSpPr>
          <p:cNvPr id="18" name="Picture Placeholder 4">
            <a:extLst>
              <a:ext uri="{FF2B5EF4-FFF2-40B4-BE49-F238E27FC236}">
                <a16:creationId xmlns:a16="http://schemas.microsoft.com/office/drawing/2014/main" id="{2C35F063-23A9-F244-9022-8BBB7E277ACC}"/>
              </a:ext>
            </a:extLst>
          </p:cNvPr>
          <p:cNvSpPr>
            <a:spLocks noGrp="1"/>
          </p:cNvSpPr>
          <p:nvPr>
            <p:ph type="pic" sz="quarter" idx="11"/>
          </p:nvPr>
        </p:nvSpPr>
        <p:spPr>
          <a:xfrm>
            <a:off x="5718088" y="0"/>
            <a:ext cx="3425912" cy="6858000"/>
          </a:xfrm>
          <a:prstGeom prst="rect">
            <a:avLst/>
          </a:prstGeom>
        </p:spPr>
        <p:txBody>
          <a:bodyPr anchor="ctr" anchorCtr="0"/>
          <a:lstStyle>
            <a:lvl1pPr marL="0" indent="0" algn="ctr">
              <a:buNone/>
              <a:defRPr b="0" i="0">
                <a:solidFill>
                  <a:schemeClr val="accent3"/>
                </a:solidFill>
                <a:latin typeface="Arial" panose="020B0604020202020204" pitchFamily="34" charset="0"/>
              </a:defRPr>
            </a:lvl1pPr>
          </a:lstStyle>
          <a:p>
            <a:r>
              <a:rPr lang="en-US" dirty="0"/>
              <a:t>Click icon to add picture</a:t>
            </a:r>
          </a:p>
        </p:txBody>
      </p:sp>
    </p:spTree>
    <p:extLst>
      <p:ext uri="{BB962C8B-B14F-4D97-AF65-F5344CB8AC3E}">
        <p14:creationId xmlns:p14="http://schemas.microsoft.com/office/powerpoint/2010/main" val="15094137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448"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Logo Only Slide">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F5269D8-9185-4B4A-BBD8-98902D1A9F29}"/>
              </a:ext>
            </a:extLst>
          </p:cNvPr>
          <p:cNvPicPr>
            <a:picLocks noChangeAspect="1"/>
          </p:cNvPicPr>
          <p:nvPr userDrawn="1"/>
        </p:nvPicPr>
        <p:blipFill>
          <a:blip r:embed="rId2"/>
          <a:stretch>
            <a:fillRect/>
          </a:stretch>
        </p:blipFill>
        <p:spPr>
          <a:xfrm>
            <a:off x="1464365" y="1875183"/>
            <a:ext cx="6215270" cy="3107635"/>
          </a:xfrm>
          <a:prstGeom prst="rect">
            <a:avLst/>
          </a:prstGeom>
        </p:spPr>
      </p:pic>
    </p:spTree>
    <p:extLst>
      <p:ext uri="{BB962C8B-B14F-4D97-AF65-F5344CB8AC3E}">
        <p14:creationId xmlns:p14="http://schemas.microsoft.com/office/powerpoint/2010/main" val="2876198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with Image– Solid Go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720073" y="2184901"/>
            <a:ext cx="4616794" cy="2561760"/>
          </a:xfrm>
        </p:spPr>
        <p:txBody>
          <a:bodyPr anchor="ctr" anchorCtr="0">
            <a:normAutofit/>
          </a:bodyPr>
          <a:lstStyle>
            <a:lvl1pPr algn="l">
              <a:defRPr sz="4800" b="1">
                <a:solidFill>
                  <a:schemeClr val="tx1"/>
                </a:solidFill>
                <a:latin typeface="Arial" panose="020B0604020202020204" pitchFamily="34" charset="0"/>
                <a:cs typeface="Arial" panose="020B0604020202020204" pitchFamily="34" charset="0"/>
              </a:defRPr>
            </a:lvl1pPr>
          </a:lstStyle>
          <a:p>
            <a:r>
              <a:rPr lang="en-US" dirty="0"/>
              <a:t>Example of the Presentation </a:t>
            </a:r>
            <a:br>
              <a:rPr lang="en-US" dirty="0"/>
            </a:br>
            <a:r>
              <a:rPr lang="en-US" dirty="0"/>
              <a:t>Title Slide</a:t>
            </a:r>
          </a:p>
        </p:txBody>
      </p:sp>
      <p:sp>
        <p:nvSpPr>
          <p:cNvPr id="3" name="Subtitle 2">
            <a:extLst>
              <a:ext uri="{FF2B5EF4-FFF2-40B4-BE49-F238E27FC236}">
                <a16:creationId xmlns:a16="http://schemas.microsoft.com/office/drawing/2014/main" id="{95B3A797-13D4-A243-B1AE-4498B36D475C}"/>
              </a:ext>
            </a:extLst>
          </p:cNvPr>
          <p:cNvSpPr>
            <a:spLocks noGrp="1"/>
          </p:cNvSpPr>
          <p:nvPr>
            <p:ph type="subTitle" idx="1" hasCustomPrompt="1"/>
          </p:nvPr>
        </p:nvSpPr>
        <p:spPr>
          <a:xfrm>
            <a:off x="720073" y="4676835"/>
            <a:ext cx="4616795" cy="393146"/>
          </a:xfrm>
        </p:spPr>
        <p:txBody>
          <a:bodyPr/>
          <a:lstStyle>
            <a:lvl1pPr marL="0" indent="0" algn="l">
              <a:buNone/>
              <a:defRPr sz="1800" b="1">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PRESENTATION SUBTITLE</a:t>
            </a:r>
          </a:p>
        </p:txBody>
      </p:sp>
      <p:sp>
        <p:nvSpPr>
          <p:cNvPr id="17" name="Text Placeholder 15">
            <a:extLst>
              <a:ext uri="{FF2B5EF4-FFF2-40B4-BE49-F238E27FC236}">
                <a16:creationId xmlns:a16="http://schemas.microsoft.com/office/drawing/2014/main" id="{884DA5E7-4B71-0543-8E46-EC2A81EAE3C1}"/>
              </a:ext>
            </a:extLst>
          </p:cNvPr>
          <p:cNvSpPr>
            <a:spLocks noGrp="1"/>
          </p:cNvSpPr>
          <p:nvPr>
            <p:ph type="body" sz="quarter" idx="10" hasCustomPrompt="1"/>
          </p:nvPr>
        </p:nvSpPr>
        <p:spPr>
          <a:xfrm>
            <a:off x="720072" y="5069980"/>
            <a:ext cx="4616795" cy="495309"/>
          </a:xfrm>
        </p:spPr>
        <p:txBody>
          <a:bodyPr>
            <a:normAutofit/>
          </a:bodyPr>
          <a:lstStyle>
            <a:lvl1pPr marL="0" indent="0">
              <a:buNone/>
              <a:defRPr sz="1800">
                <a:solidFill>
                  <a:schemeClr val="tx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Month XX, 2020</a:t>
            </a:r>
          </a:p>
        </p:txBody>
      </p:sp>
      <p:sp>
        <p:nvSpPr>
          <p:cNvPr id="9" name="Footer Placeholder 4">
            <a:extLst>
              <a:ext uri="{FF2B5EF4-FFF2-40B4-BE49-F238E27FC236}">
                <a16:creationId xmlns:a16="http://schemas.microsoft.com/office/drawing/2014/main" id="{99993354-AA52-D24C-AE6B-C02456C6D92A}"/>
              </a:ext>
            </a:extLst>
          </p:cNvPr>
          <p:cNvSpPr>
            <a:spLocks noGrp="1"/>
          </p:cNvSpPr>
          <p:nvPr>
            <p:ph type="ftr" sz="quarter" idx="3"/>
          </p:nvPr>
        </p:nvSpPr>
        <p:spPr>
          <a:xfrm>
            <a:off x="2952485" y="201168"/>
            <a:ext cx="2539200" cy="587186"/>
          </a:xfrm>
          <a:prstGeom prst="rect">
            <a:avLst/>
          </a:prstGeom>
          <a:noFill/>
        </p:spPr>
        <p:txBody>
          <a:bodyPr vert="horz" lIns="0" tIns="0" rIns="0" bIns="0" rtlCol="0" anchor="b" anchorCtr="0"/>
          <a:lstStyle>
            <a:lvl1pPr algn="l">
              <a:defRPr sz="1500" b="0">
                <a:solidFill>
                  <a:schemeClr val="tx1"/>
                </a:solidFill>
                <a:latin typeface="Roboto" panose="02000000000000000000" pitchFamily="2" charset="0"/>
                <a:ea typeface="Roboto" panose="02000000000000000000" pitchFamily="2" charset="0"/>
              </a:defRPr>
            </a:lvl1pPr>
          </a:lstStyle>
          <a:p>
            <a:r>
              <a:rPr lang="en-US" dirty="0"/>
              <a:t>Insert-&gt;Header and Footer-&gt;Type Customizable Name</a:t>
            </a:r>
          </a:p>
        </p:txBody>
      </p:sp>
      <p:sp>
        <p:nvSpPr>
          <p:cNvPr id="18" name="Picture Placeholder 4">
            <a:extLst>
              <a:ext uri="{FF2B5EF4-FFF2-40B4-BE49-F238E27FC236}">
                <a16:creationId xmlns:a16="http://schemas.microsoft.com/office/drawing/2014/main" id="{2C35F063-23A9-F244-9022-8BBB7E277ACC}"/>
              </a:ext>
            </a:extLst>
          </p:cNvPr>
          <p:cNvSpPr>
            <a:spLocks noGrp="1"/>
          </p:cNvSpPr>
          <p:nvPr>
            <p:ph type="pic" sz="quarter" idx="11"/>
          </p:nvPr>
        </p:nvSpPr>
        <p:spPr>
          <a:xfrm>
            <a:off x="5718088" y="0"/>
            <a:ext cx="3425912" cy="6858000"/>
          </a:xfrm>
          <a:prstGeom prst="rect">
            <a:avLst/>
          </a:prstGeom>
        </p:spPr>
        <p:txBody>
          <a:bodyPr anchor="ctr" anchorCtr="0"/>
          <a:lstStyle>
            <a:lvl1pPr marL="0" indent="0" algn="ctr">
              <a:buNone/>
              <a:defRPr b="0" i="0">
                <a:solidFill>
                  <a:schemeClr val="accent3"/>
                </a:solidFill>
                <a:latin typeface="Arial" panose="020B0604020202020204" pitchFamily="34" charset="0"/>
              </a:defRPr>
            </a:lvl1pPr>
          </a:lstStyle>
          <a:p>
            <a:r>
              <a:rPr lang="en-US" dirty="0"/>
              <a:t>Click icon to add picture</a:t>
            </a:r>
          </a:p>
        </p:txBody>
      </p:sp>
      <p:pic>
        <p:nvPicPr>
          <p:cNvPr id="13" name="Picture 12" descr="The University of Iowa">
            <a:extLst>
              <a:ext uri="{FF2B5EF4-FFF2-40B4-BE49-F238E27FC236}">
                <a16:creationId xmlns:a16="http://schemas.microsoft.com/office/drawing/2014/main" id="{D73F5E00-2329-6246-A2BB-7BCD46F83907}"/>
              </a:ext>
            </a:extLst>
          </p:cNvPr>
          <p:cNvPicPr>
            <a:picLocks noChangeAspect="1"/>
          </p:cNvPicPr>
          <p:nvPr userDrawn="1"/>
        </p:nvPicPr>
        <p:blipFill>
          <a:blip r:embed="rId2"/>
          <a:srcRect/>
          <a:stretch/>
        </p:blipFill>
        <p:spPr>
          <a:xfrm>
            <a:off x="710803" y="-1189"/>
            <a:ext cx="2015279" cy="963278"/>
          </a:xfrm>
          <a:prstGeom prst="rect">
            <a:avLst/>
          </a:prstGeom>
        </p:spPr>
      </p:pic>
    </p:spTree>
    <p:extLst>
      <p:ext uri="{BB962C8B-B14F-4D97-AF65-F5344CB8AC3E}">
        <p14:creationId xmlns:p14="http://schemas.microsoft.com/office/powerpoint/2010/main" val="23392098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44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 Solid Go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714376" y="2744661"/>
            <a:ext cx="7715249" cy="759906"/>
          </a:xfrm>
        </p:spPr>
        <p:txBody>
          <a:bodyPr lIns="0" tIns="0" rIns="0" bIns="0" anchor="t" anchorCtr="0">
            <a:normAutofit/>
          </a:bodyPr>
          <a:lstStyle>
            <a:lvl1pPr algn="l">
              <a:defRPr sz="4800" b="1">
                <a:solidFill>
                  <a:schemeClr val="tx1"/>
                </a:solidFill>
                <a:latin typeface="+mj-lt"/>
                <a:ea typeface="Roboto Black" panose="02000000000000000000" pitchFamily="2" charset="0"/>
                <a:cs typeface="Arial" panose="020B0604020202020204" pitchFamily="34" charset="0"/>
              </a:defRPr>
            </a:lvl1pPr>
          </a:lstStyle>
          <a:p>
            <a:r>
              <a:rPr lang="en-US" dirty="0"/>
              <a:t>Section Header</a:t>
            </a:r>
          </a:p>
        </p:txBody>
      </p:sp>
      <p:cxnSp>
        <p:nvCxnSpPr>
          <p:cNvPr id="8" name="Straight Connector 7">
            <a:extLst>
              <a:ext uri="{FF2B5EF4-FFF2-40B4-BE49-F238E27FC236}">
                <a16:creationId xmlns:a16="http://schemas.microsoft.com/office/drawing/2014/main" id="{C4E1A789-3A04-9240-BCEC-3DACF2B52870}"/>
              </a:ext>
              <a:ext uri="{C183D7F6-B498-43B3-948B-1728B52AA6E4}">
                <adec:decorative xmlns:adec="http://schemas.microsoft.com/office/drawing/2017/decorative" val="1"/>
              </a:ext>
            </a:extLst>
          </p:cNvPr>
          <p:cNvCxnSpPr>
            <a:cxnSpLocks/>
          </p:cNvCxnSpPr>
          <p:nvPr userDrawn="1"/>
        </p:nvCxnSpPr>
        <p:spPr>
          <a:xfrm>
            <a:off x="730595" y="2502271"/>
            <a:ext cx="576398"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714376" y="3694740"/>
            <a:ext cx="7715249" cy="407460"/>
          </a:xfrm>
        </p:spPr>
        <p:txBody>
          <a:bodyPr lIns="0" tIns="0" rIns="0" bIns="0">
            <a:normAutofit/>
          </a:bodyPr>
          <a:lstStyle>
            <a:lvl1pPr marL="0" indent="0" algn="l">
              <a:buNone/>
              <a:defRPr sz="2200" b="0">
                <a:solidFill>
                  <a:schemeClr val="tx1"/>
                </a:solidFill>
                <a:latin typeface="Roboto" panose="02000000000000000000" pitchFamily="2" charset="0"/>
                <a:ea typeface="Roboto" panose="02000000000000000000" pitchFamily="2"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Section Subtitle</a:t>
            </a:r>
          </a:p>
        </p:txBody>
      </p:sp>
    </p:spTree>
    <p:extLst>
      <p:ext uri="{BB962C8B-B14F-4D97-AF65-F5344CB8AC3E}">
        <p14:creationId xmlns:p14="http://schemas.microsoft.com/office/powerpoint/2010/main" val="27212720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guide id="3" pos="450" userDrawn="1">
          <p15:clr>
            <a:srgbClr val="FBAE40"/>
          </p15:clr>
        </p15:guide>
        <p15:guide id="4" pos="531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Slide – Solid Blac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714376" y="2744662"/>
            <a:ext cx="7715249" cy="759907"/>
          </a:xfrm>
        </p:spPr>
        <p:txBody>
          <a:bodyPr lIns="0" tIns="0" rIns="0" bIns="0" anchor="t" anchorCtr="0">
            <a:normAutofit/>
          </a:bodyPr>
          <a:lstStyle>
            <a:lvl1pPr algn="l">
              <a:defRPr sz="4800" b="1">
                <a:solidFill>
                  <a:schemeClr val="bg1"/>
                </a:solidFill>
                <a:latin typeface="+mj-lt"/>
                <a:ea typeface="Roboto Black" panose="02000000000000000000" pitchFamily="2" charset="0"/>
                <a:cs typeface="Arial" panose="020B0604020202020204" pitchFamily="34" charset="0"/>
              </a:defRPr>
            </a:lvl1pPr>
          </a:lstStyle>
          <a:p>
            <a:r>
              <a:rPr lang="en-US" noProof="0" dirty="0"/>
              <a:t>Section Header</a:t>
            </a:r>
          </a:p>
        </p:txBody>
      </p:sp>
      <p:cxnSp>
        <p:nvCxnSpPr>
          <p:cNvPr id="8" name="Straight Connector 7">
            <a:extLst>
              <a:ext uri="{FF2B5EF4-FFF2-40B4-BE49-F238E27FC236}">
                <a16:creationId xmlns:a16="http://schemas.microsoft.com/office/drawing/2014/main" id="{C4E1A789-3A04-9240-BCEC-3DACF2B52870}"/>
              </a:ext>
              <a:ext uri="{C183D7F6-B498-43B3-948B-1728B52AA6E4}">
                <adec:decorative xmlns:adec="http://schemas.microsoft.com/office/drawing/2017/decorative" val="1"/>
              </a:ext>
            </a:extLst>
          </p:cNvPr>
          <p:cNvCxnSpPr>
            <a:cxnSpLocks/>
          </p:cNvCxnSpPr>
          <p:nvPr userDrawn="1"/>
        </p:nvCxnSpPr>
        <p:spPr>
          <a:xfrm>
            <a:off x="730595" y="2509891"/>
            <a:ext cx="576398"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Subtitle 2">
            <a:extLst>
              <a:ext uri="{FF2B5EF4-FFF2-40B4-BE49-F238E27FC236}">
                <a16:creationId xmlns:a16="http://schemas.microsoft.com/office/drawing/2014/main" id="{8FB54BE8-0526-614C-A06E-8C6258999B24}"/>
              </a:ext>
            </a:extLst>
          </p:cNvPr>
          <p:cNvSpPr>
            <a:spLocks noGrp="1"/>
          </p:cNvSpPr>
          <p:nvPr>
            <p:ph type="subTitle" idx="1" hasCustomPrompt="1"/>
          </p:nvPr>
        </p:nvSpPr>
        <p:spPr>
          <a:xfrm>
            <a:off x="714376" y="3694740"/>
            <a:ext cx="7715249" cy="407460"/>
          </a:xfrm>
        </p:spPr>
        <p:txBody>
          <a:bodyPr lIns="0" tIns="0" rIns="0" bIns="0">
            <a:normAutofit/>
          </a:bodyPr>
          <a:lstStyle>
            <a:lvl1pPr marL="0" indent="0" algn="l">
              <a:buNone/>
              <a:defRPr sz="2200" b="0">
                <a:solidFill>
                  <a:schemeClr val="accent1"/>
                </a:solidFill>
                <a:latin typeface="Roboto" panose="02000000000000000000" pitchFamily="2" charset="0"/>
                <a:ea typeface="Roboto" panose="02000000000000000000" pitchFamily="2"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Section Subtitle</a:t>
            </a:r>
          </a:p>
        </p:txBody>
      </p:sp>
    </p:spTree>
    <p:extLst>
      <p:ext uri="{BB962C8B-B14F-4D97-AF65-F5344CB8AC3E}">
        <p14:creationId xmlns:p14="http://schemas.microsoft.com/office/powerpoint/2010/main" val="5092828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guide id="3" pos="450" userDrawn="1">
          <p15:clr>
            <a:srgbClr val="FBAE40"/>
          </p15:clr>
        </p15:guide>
        <p15:guide id="4" pos="531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Slide – Photo">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2C17923A-4119-CF48-9F2D-05B0A69EBAD5}"/>
              </a:ext>
            </a:extLst>
          </p:cNvPr>
          <p:cNvSpPr>
            <a:spLocks noGrp="1"/>
          </p:cNvSpPr>
          <p:nvPr>
            <p:ph type="pic" sz="quarter" idx="11"/>
          </p:nvPr>
        </p:nvSpPr>
        <p:spPr>
          <a:xfrm>
            <a:off x="0" y="0"/>
            <a:ext cx="9144000" cy="6858000"/>
          </a:xfrm>
        </p:spPr>
        <p:txBody>
          <a:bodyPr anchor="ctr" anchorCtr="0"/>
          <a:lstStyle>
            <a:lvl1pPr marL="0" indent="0" algn="ctr">
              <a:buNone/>
              <a:defRPr>
                <a:solidFill>
                  <a:schemeClr val="accent3"/>
                </a:solidFill>
              </a:defRPr>
            </a:lvl1pPr>
          </a:lstStyle>
          <a:p>
            <a:r>
              <a:rPr lang="en-US" dirty="0"/>
              <a:t>Click icon to add picture</a:t>
            </a:r>
          </a:p>
        </p:txBody>
      </p:sp>
      <p:sp>
        <p:nvSpPr>
          <p:cNvPr id="2" name="Title 1">
            <a:extLst>
              <a:ext uri="{FF2B5EF4-FFF2-40B4-BE49-F238E27FC236}">
                <a16:creationId xmlns:a16="http://schemas.microsoft.com/office/drawing/2014/main" id="{D8224488-0ADE-1843-91C1-1CA371373F2D}"/>
              </a:ext>
            </a:extLst>
          </p:cNvPr>
          <p:cNvSpPr>
            <a:spLocks noGrp="1"/>
          </p:cNvSpPr>
          <p:nvPr>
            <p:ph type="title" hasCustomPrompt="1"/>
          </p:nvPr>
        </p:nvSpPr>
        <p:spPr>
          <a:xfrm>
            <a:off x="770746" y="1763547"/>
            <a:ext cx="4186265" cy="618631"/>
          </a:xfrm>
          <a:solidFill>
            <a:schemeClr val="accent1"/>
          </a:solidFill>
        </p:spPr>
        <p:txBody>
          <a:bodyPr wrap="square" lIns="91440" tIns="91440" bIns="0">
            <a:spAutoFit/>
          </a:bodyPr>
          <a:lstStyle>
            <a:lvl1pPr>
              <a:defRPr sz="3800"/>
            </a:lvl1pPr>
          </a:lstStyle>
          <a:p>
            <a:r>
              <a:rPr lang="en-US" dirty="0"/>
              <a:t>SECTION HEADER</a:t>
            </a:r>
          </a:p>
        </p:txBody>
      </p:sp>
    </p:spTree>
    <p:extLst>
      <p:ext uri="{BB962C8B-B14F-4D97-AF65-F5344CB8AC3E}">
        <p14:creationId xmlns:p14="http://schemas.microsoft.com/office/powerpoint/2010/main" val="2388073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C070F21D-F194-034E-812B-69D1C6CDD0DE}"/>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24" name="Straight Connector 23">
            <a:extLst>
              <a:ext uri="{FF2B5EF4-FFF2-40B4-BE49-F238E27FC236}">
                <a16:creationId xmlns:a16="http://schemas.microsoft.com/office/drawing/2014/main" id="{9BA13FBC-A4AA-9B4F-8E9B-12CD6600150E}"/>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722C1D3A-9762-7F4D-AB5C-A3F0114B67B2}"/>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7" name="Picture 6" descr="The University of Iowa">
            <a:extLst>
              <a:ext uri="{FF2B5EF4-FFF2-40B4-BE49-F238E27FC236}">
                <a16:creationId xmlns:a16="http://schemas.microsoft.com/office/drawing/2014/main" id="{22558F6C-63A6-764A-A42A-B9198FB98EE1}"/>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8" name="Footer Placeholder 4">
            <a:extLst>
              <a:ext uri="{FF2B5EF4-FFF2-40B4-BE49-F238E27FC236}">
                <a16:creationId xmlns:a16="http://schemas.microsoft.com/office/drawing/2014/main" id="{7987A145-9C93-2C47-9BAC-3865EAA30431}"/>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177833841"/>
      </p:ext>
    </p:extLst>
  </p:cSld>
  <p:clrMapOvr>
    <a:masterClrMapping/>
  </p:clrMapOvr>
  <p:extLst>
    <p:ext uri="{DCECCB84-F9BA-43D5-87BE-67443E8EF086}">
      <p15:sldGuideLst xmlns:p15="http://schemas.microsoft.com/office/powerpoint/2012/main">
        <p15:guide id="1" orient="horz" pos="696" userDrawn="1">
          <p15:clr>
            <a:srgbClr val="FBAE40"/>
          </p15:clr>
        </p15:guide>
        <p15:guide id="2" pos="450" userDrawn="1">
          <p15:clr>
            <a:srgbClr val="FBAE40"/>
          </p15:clr>
        </p15:guide>
        <p15:guide id="3" pos="5310" userDrawn="1">
          <p15:clr>
            <a:srgbClr val="FBAE40"/>
          </p15:clr>
        </p15:guide>
        <p15:guide id="4" pos="2880" userDrawn="1">
          <p15:clr>
            <a:srgbClr val="FBAE40"/>
          </p15:clr>
        </p15:guide>
        <p15:guide id="5" orient="horz" pos="1056" userDrawn="1">
          <p15:clr>
            <a:srgbClr val="FBAE40"/>
          </p15:clr>
        </p15:guide>
        <p15:guide id="7" orient="horz" pos="2400" userDrawn="1">
          <p15:clr>
            <a:srgbClr val="FBAE40"/>
          </p15:clr>
        </p15:guide>
        <p15:guide id="8" orient="horz" pos="374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Slide">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BE68DE55-0579-EC46-BD52-181870AFB63C}"/>
              </a:ext>
            </a:extLst>
          </p:cNvPr>
          <p:cNvSpPr>
            <a:spLocks noGrp="1"/>
          </p:cNvSpPr>
          <p:nvPr>
            <p:ph type="title"/>
          </p:nvPr>
        </p:nvSpPr>
        <p:spPr>
          <a:xfrm>
            <a:off x="714375" y="526778"/>
            <a:ext cx="7715251" cy="869089"/>
          </a:xfrm>
        </p:spPr>
        <p:txBody>
          <a:bodyPr lIns="0" tIns="0" rIns="0" bIns="0">
            <a:normAutofit/>
          </a:bodyPr>
          <a:lstStyle>
            <a:lvl1pPr>
              <a:defRPr sz="3300">
                <a:latin typeface="Roboto" panose="02000000000000000000" pitchFamily="2" charset="0"/>
                <a:ea typeface="Roboto" panose="02000000000000000000" pitchFamily="2" charset="0"/>
              </a:defRPr>
            </a:lvl1pPr>
          </a:lstStyle>
          <a:p>
            <a:r>
              <a:rPr lang="en-US" dirty="0"/>
              <a:t>Click to edit Master title style</a:t>
            </a:r>
          </a:p>
        </p:txBody>
      </p:sp>
      <p:cxnSp>
        <p:nvCxnSpPr>
          <p:cNvPr id="20" name="Straight Connector 19">
            <a:extLst>
              <a:ext uri="{FF2B5EF4-FFF2-40B4-BE49-F238E27FC236}">
                <a16:creationId xmlns:a16="http://schemas.microsoft.com/office/drawing/2014/main" id="{88200BB2-D6D1-6642-8F66-9B4F37EC8187}"/>
              </a:ext>
              <a:ext uri="{C183D7F6-B498-43B3-948B-1728B52AA6E4}">
                <adec:decorative xmlns:adec="http://schemas.microsoft.com/office/drawing/2017/decorative" val="1"/>
              </a:ext>
            </a:extLst>
          </p:cNvPr>
          <p:cNvCxnSpPr>
            <a:cxnSpLocks/>
          </p:cNvCxnSpPr>
          <p:nvPr userDrawn="1"/>
        </p:nvCxnSpPr>
        <p:spPr>
          <a:xfrm>
            <a:off x="714374" y="1317642"/>
            <a:ext cx="576398"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21" name="Content Placeholder 2">
            <a:extLst>
              <a:ext uri="{FF2B5EF4-FFF2-40B4-BE49-F238E27FC236}">
                <a16:creationId xmlns:a16="http://schemas.microsoft.com/office/drawing/2014/main" id="{F35C2BC9-7AF3-6D49-8036-36D81872E84B}"/>
              </a:ext>
            </a:extLst>
          </p:cNvPr>
          <p:cNvSpPr>
            <a:spLocks noGrp="1"/>
          </p:cNvSpPr>
          <p:nvPr>
            <p:ph idx="10"/>
          </p:nvPr>
        </p:nvSpPr>
        <p:spPr>
          <a:xfrm>
            <a:off x="714374" y="1686758"/>
            <a:ext cx="7688645" cy="4256843"/>
          </a:xfrm>
        </p:spPr>
        <p:txBody>
          <a:bodyPr lIns="0" tIns="0" rIns="0" bIns="0"/>
          <a:lstStyle>
            <a:lvl1pPr marL="171450" indent="-171450">
              <a:buClr>
                <a:schemeClr val="tx2"/>
              </a:buClr>
              <a:buSzPct val="95000"/>
              <a:buFont typeface="Arial" panose="020B0604020202020204" pitchFamily="34" charset="0"/>
              <a:buChar char="•"/>
              <a:defRPr sz="2400">
                <a:latin typeface="Roboto" panose="02000000000000000000" pitchFamily="2" charset="0"/>
                <a:ea typeface="Roboto" panose="02000000000000000000" pitchFamily="2" charset="0"/>
              </a:defRPr>
            </a:lvl1pPr>
            <a:lvl2pPr marL="514350" indent="-171450">
              <a:buClr>
                <a:schemeClr val="tx2"/>
              </a:buClr>
              <a:buSzPct val="100000"/>
              <a:buFont typeface="Arial" panose="020B0604020202020204" pitchFamily="34" charset="0"/>
              <a:buChar char="‒"/>
              <a:defRPr sz="2000">
                <a:latin typeface="Roboto" panose="02000000000000000000" pitchFamily="2" charset="0"/>
                <a:ea typeface="Roboto" panose="02000000000000000000" pitchFamily="2" charset="0"/>
              </a:defRPr>
            </a:lvl2pPr>
            <a:lvl3pPr marL="857250" indent="-171450">
              <a:buClr>
                <a:schemeClr val="tx2"/>
              </a:buClr>
              <a:buSzPct val="100000"/>
              <a:buFont typeface="Roboto" panose="02000000000000000000" pitchFamily="2" charset="0"/>
              <a:buChar char="•"/>
              <a:defRPr>
                <a:latin typeface="Roboto" panose="02000000000000000000" pitchFamily="2" charset="0"/>
                <a:ea typeface="Roboto" panose="02000000000000000000" pitchFamily="2" charset="0"/>
              </a:defRPr>
            </a:lvl3pPr>
            <a:lvl4pPr marL="1200150" indent="-171450">
              <a:buClr>
                <a:schemeClr val="tx2"/>
              </a:buClr>
              <a:buSzPct val="100000"/>
              <a:buFont typeface="Roboto" panose="02000000000000000000" pitchFamily="2" charset="0"/>
              <a:buChar char="―"/>
              <a:defRPr>
                <a:latin typeface="Roboto" panose="02000000000000000000" pitchFamily="2" charset="0"/>
                <a:ea typeface="Roboto" panose="02000000000000000000" pitchFamily="2" charset="0"/>
              </a:defRPr>
            </a:lvl4pPr>
            <a:lvl5pPr marL="1543050" indent="-171450">
              <a:buClr>
                <a:schemeClr val="tx2"/>
              </a:buClr>
              <a:buSzPct val="100000"/>
              <a:buFont typeface="Arial" panose="020B0604020202020204" pitchFamily="34" charset="0"/>
              <a:buChar char="•"/>
              <a:defRPr>
                <a:latin typeface="Roboto" panose="02000000000000000000" pitchFamily="2" charset="0"/>
                <a:ea typeface="Roboto" panose="02000000000000000000"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a:extLst>
              <a:ext uri="{FF2B5EF4-FFF2-40B4-BE49-F238E27FC236}">
                <a16:creationId xmlns:a16="http://schemas.microsoft.com/office/drawing/2014/main" id="{80937044-371D-C149-9F72-3D8FBA4605CF}"/>
              </a:ext>
              <a:ext uri="{C183D7F6-B498-43B3-948B-1728B52AA6E4}">
                <adec:decorative xmlns:adec="http://schemas.microsoft.com/office/drawing/2017/decorative" val="1"/>
              </a:ext>
            </a:extLst>
          </p:cNvPr>
          <p:cNvSpPr/>
          <p:nvPr userDrawn="1"/>
        </p:nvSpPr>
        <p:spPr>
          <a:xfrm>
            <a:off x="0" y="6389512"/>
            <a:ext cx="9144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i="0" dirty="0">
              <a:latin typeface="Arial" panose="020B0604020202020204" pitchFamily="34" charset="0"/>
            </a:endParaRPr>
          </a:p>
        </p:txBody>
      </p:sp>
      <p:pic>
        <p:nvPicPr>
          <p:cNvPr id="8" name="Picture 7" descr="The University of Iowa">
            <a:extLst>
              <a:ext uri="{FF2B5EF4-FFF2-40B4-BE49-F238E27FC236}">
                <a16:creationId xmlns:a16="http://schemas.microsoft.com/office/drawing/2014/main" id="{CD97EF86-E180-1E4F-8C76-63FC6B251262}"/>
              </a:ext>
            </a:extLst>
          </p:cNvPr>
          <p:cNvPicPr>
            <a:picLocks noChangeAspect="1"/>
          </p:cNvPicPr>
          <p:nvPr userDrawn="1"/>
        </p:nvPicPr>
        <p:blipFill>
          <a:blip r:embed="rId2"/>
          <a:srcRect/>
          <a:stretch/>
        </p:blipFill>
        <p:spPr>
          <a:xfrm>
            <a:off x="628650" y="6247570"/>
            <a:ext cx="1299998" cy="617498"/>
          </a:xfrm>
          <a:prstGeom prst="rect">
            <a:avLst/>
          </a:prstGeom>
        </p:spPr>
      </p:pic>
      <p:sp>
        <p:nvSpPr>
          <p:cNvPr id="9" name="Footer Placeholder 4">
            <a:extLst>
              <a:ext uri="{FF2B5EF4-FFF2-40B4-BE49-F238E27FC236}">
                <a16:creationId xmlns:a16="http://schemas.microsoft.com/office/drawing/2014/main" id="{1FBD3EF9-AA04-A444-8D91-715DA8AEE034}"/>
              </a:ext>
            </a:extLst>
          </p:cNvPr>
          <p:cNvSpPr>
            <a:spLocks noGrp="1"/>
          </p:cNvSpPr>
          <p:nvPr>
            <p:ph type="ftr" sz="quarter" idx="3"/>
          </p:nvPr>
        </p:nvSpPr>
        <p:spPr>
          <a:xfrm>
            <a:off x="2073821" y="6441193"/>
            <a:ext cx="6513130" cy="365125"/>
          </a:xfrm>
          <a:prstGeom prst="rect">
            <a:avLst/>
          </a:prstGeom>
        </p:spPr>
        <p:txBody>
          <a:bodyPr vert="horz" lIns="91440" tIns="45720" rIns="91440" bIns="45720" rtlCol="0" anchor="ctr"/>
          <a:lstStyle>
            <a:lvl1pPr algn="l">
              <a:defRPr sz="1050" b="0">
                <a:solidFill>
                  <a:schemeClr val="bg1"/>
                </a:solidFill>
              </a:defRPr>
            </a:lvl1pPr>
          </a:lstStyle>
          <a:p>
            <a:r>
              <a:rPr lang="en-US" dirty="0"/>
              <a:t>View &gt;&gt; Header and Footer &gt;&gt; Add Unit Name</a:t>
            </a:r>
            <a:endParaRPr lang="en-US" b="0" dirty="0"/>
          </a:p>
        </p:txBody>
      </p:sp>
    </p:spTree>
    <p:extLst>
      <p:ext uri="{BB962C8B-B14F-4D97-AF65-F5344CB8AC3E}">
        <p14:creationId xmlns:p14="http://schemas.microsoft.com/office/powerpoint/2010/main" val="691165391"/>
      </p:ext>
    </p:extLst>
  </p:cSld>
  <p:clrMapOvr>
    <a:masterClrMapping/>
  </p:clrMapOvr>
  <p:extLst>
    <p:ext uri="{DCECCB84-F9BA-43D5-87BE-67443E8EF086}">
      <p15:sldGuideLst xmlns:p15="http://schemas.microsoft.com/office/powerpoint/2012/main">
        <p15:guide id="1" orient="horz" pos="696" userDrawn="1">
          <p15:clr>
            <a:srgbClr val="FBAE40"/>
          </p15:clr>
        </p15:guide>
        <p15:guide id="2" pos="450" userDrawn="1">
          <p15:clr>
            <a:srgbClr val="FBAE40"/>
          </p15:clr>
        </p15:guide>
        <p15:guide id="3" pos="5310" userDrawn="1">
          <p15:clr>
            <a:srgbClr val="FBAE40"/>
          </p15:clr>
        </p15:guide>
        <p15:guide id="4" pos="2880" userDrawn="1">
          <p15:clr>
            <a:srgbClr val="FBAE40"/>
          </p15:clr>
        </p15:guide>
        <p15:guide id="5" orient="horz" pos="1056" userDrawn="1">
          <p15:clr>
            <a:srgbClr val="FBAE40"/>
          </p15:clr>
        </p15:guide>
        <p15:guide id="7" orient="horz" pos="3744" userDrawn="1">
          <p15:clr>
            <a:srgbClr val="FBAE40"/>
          </p15:clr>
        </p15:guide>
        <p15:guide id="8" orient="horz" pos="240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D47C82-65E8-6F4A-93F5-B60D5D90FAEC}"/>
              </a:ext>
            </a:extLst>
          </p:cNvPr>
          <p:cNvSpPr>
            <a:spLocks noGrp="1"/>
          </p:cNvSpPr>
          <p:nvPr>
            <p:ph type="title"/>
          </p:nvPr>
        </p:nvSpPr>
        <p:spPr>
          <a:xfrm>
            <a:off x="628650" y="365126"/>
            <a:ext cx="7886700" cy="896116"/>
          </a:xfrm>
          <a:prstGeom prst="rect">
            <a:avLst/>
          </a:prstGeom>
        </p:spPr>
        <p:txBody>
          <a:bodyPr vert="horz" lIns="0" tIns="0" rIns="0" bIns="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0D0A12C-E82E-3F40-8F2F-F914F24F0B62}"/>
              </a:ext>
            </a:extLst>
          </p:cNvPr>
          <p:cNvSpPr>
            <a:spLocks noGrp="1"/>
          </p:cNvSpPr>
          <p:nvPr>
            <p:ph type="body" idx="1"/>
          </p:nvPr>
        </p:nvSpPr>
        <p:spPr>
          <a:xfrm>
            <a:off x="628650" y="1825625"/>
            <a:ext cx="7886700" cy="4351338"/>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70061491"/>
      </p:ext>
    </p:extLst>
  </p:cSld>
  <p:clrMap bg1="lt1" tx1="dk1" bg2="lt2" tx2="dk2" accent1="accent1" accent2="accent2" accent3="accent3" accent4="accent4" accent5="accent5" accent6="accent6" hlink="hlink" folHlink="folHlink"/>
  <p:sldLayoutIdLst>
    <p:sldLayoutId id="2147483656" r:id="rId1"/>
    <p:sldLayoutId id="2147483687" r:id="rId2"/>
    <p:sldLayoutId id="2147483688" r:id="rId3"/>
    <p:sldLayoutId id="2147483684" r:id="rId4"/>
    <p:sldLayoutId id="2147483663" r:id="rId5"/>
    <p:sldLayoutId id="2147483686" r:id="rId6"/>
    <p:sldLayoutId id="2147483690" r:id="rId7"/>
    <p:sldLayoutId id="2147483682" r:id="rId8"/>
    <p:sldLayoutId id="2147483650" r:id="rId9"/>
    <p:sldLayoutId id="2147483662" r:id="rId10"/>
    <p:sldLayoutId id="2147483670" r:id="rId11"/>
    <p:sldLayoutId id="2147483667" r:id="rId12"/>
    <p:sldLayoutId id="2147483668" r:id="rId13"/>
    <p:sldLayoutId id="2147483675" r:id="rId14"/>
    <p:sldLayoutId id="2147483677" r:id="rId15"/>
    <p:sldLayoutId id="2147483676" r:id="rId16"/>
    <p:sldLayoutId id="2147483672" r:id="rId17"/>
    <p:sldLayoutId id="2147483692" r:id="rId18"/>
    <p:sldLayoutId id="2147483669" r:id="rId19"/>
    <p:sldLayoutId id="2147483671" r:id="rId20"/>
    <p:sldLayoutId id="2147483679" r:id="rId21"/>
    <p:sldLayoutId id="2147483680" r:id="rId22"/>
    <p:sldLayoutId id="2147483654" r:id="rId23"/>
    <p:sldLayoutId id="2147483655" r:id="rId24"/>
    <p:sldLayoutId id="2147483665" r:id="rId25"/>
    <p:sldLayoutId id="2147483664" r:id="rId26"/>
    <p:sldLayoutId id="2147483689" r:id="rId27"/>
    <p:sldLayoutId id="2147483693" r:id="rId28"/>
    <p:sldLayoutId id="2147483691" r:id="rId29"/>
    <p:sldLayoutId id="2147483694" r:id="rId30"/>
  </p:sldLayoutIdLst>
  <p:hf sldNum="0" hdr="0" dt="0"/>
  <p:txStyles>
    <p:titleStyle>
      <a:lvl1pPr algn="l" defTabSz="685800" rtl="0" eaLnBrk="1" latinLnBrk="0" hangingPunct="1">
        <a:lnSpc>
          <a:spcPct val="90000"/>
        </a:lnSpc>
        <a:spcBef>
          <a:spcPct val="0"/>
        </a:spcBef>
        <a:buNone/>
        <a:defRPr sz="3000" b="1" kern="1200">
          <a:solidFill>
            <a:schemeClr val="tx1"/>
          </a:solidFill>
          <a:latin typeface="Roboto" panose="02000000000000000000" pitchFamily="2" charset="0"/>
          <a:ea typeface="Roboto" panose="02000000000000000000" pitchFamily="2" charset="0"/>
          <a:cs typeface="Arial" panose="020B0604020202020204" pitchFamily="34" charset="0"/>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Roboto" panose="02000000000000000000" pitchFamily="2" charset="0"/>
          <a:ea typeface="Roboto" panose="02000000000000000000" pitchFamily="2" charset="0"/>
          <a:cs typeface="Arial" panose="020B0604020202020204" pitchFamily="34" charset="0"/>
        </a:defRPr>
      </a:lvl1pPr>
      <a:lvl2pPr marL="514350" indent="-171450" algn="l" defTabSz="685800" rtl="0" eaLnBrk="1" latinLnBrk="0" hangingPunct="1">
        <a:lnSpc>
          <a:spcPct val="100000"/>
        </a:lnSpc>
        <a:spcBef>
          <a:spcPts val="375"/>
        </a:spcBef>
        <a:buFont typeface="Roboto" panose="02000000000000000000" pitchFamily="2" charset="0"/>
        <a:buChar char="–"/>
        <a:defRPr sz="1800" kern="1200">
          <a:solidFill>
            <a:schemeClr val="tx1"/>
          </a:solidFill>
          <a:latin typeface="Roboto" panose="02000000000000000000" pitchFamily="2" charset="0"/>
          <a:ea typeface="Roboto" panose="02000000000000000000" pitchFamily="2" charset="0"/>
          <a:cs typeface="Arial" panose="020B0604020202020204" pitchFamily="34" charset="0"/>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Roboto" panose="02000000000000000000" pitchFamily="2" charset="0"/>
          <a:ea typeface="Roboto" panose="02000000000000000000" pitchFamily="2" charset="0"/>
          <a:cs typeface="Arial" panose="020B0604020202020204" pitchFamily="34" charset="0"/>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Roboto" panose="02000000000000000000" pitchFamily="2" charset="0"/>
          <a:ea typeface="Roboto" panose="02000000000000000000" pitchFamily="2" charset="0"/>
          <a:cs typeface="Arial" panose="020B0604020202020204" pitchFamily="34" charset="0"/>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Roboto" panose="02000000000000000000" pitchFamily="2" charset="0"/>
          <a:ea typeface="Roboto" panose="02000000000000000000" pitchFamily="2"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hyperlink" Target="https://dsp.research.uiowa.edu/international-engagement" TargetMode="External"/><Relationship Id="rId7" Type="http://schemas.openxmlformats.org/officeDocument/2006/relationships/hyperlink" Target="https://research.uiowa.edu/research-integrity-and-security-office/research-security/international-travel-briefing" TargetMode="External"/><Relationship Id="rId2" Type="http://schemas.openxmlformats.org/officeDocument/2006/relationships/hyperlink" Target="https://dsp.research.uiowa.edu/" TargetMode="External"/><Relationship Id="rId1" Type="http://schemas.openxmlformats.org/officeDocument/2006/relationships/slideLayout" Target="../slideLayouts/slideLayout10.xml"/><Relationship Id="rId6" Type="http://schemas.openxmlformats.org/officeDocument/2006/relationships/hyperlink" Target="https://research.uiowa.edu/research-integrity-and-security-office/research-security" TargetMode="External"/><Relationship Id="rId5" Type="http://schemas.openxmlformats.org/officeDocument/2006/relationships/hyperlink" Target="https://gao.fo.uiowa.edu/" TargetMode="External"/><Relationship Id="rId4" Type="http://schemas.openxmlformats.org/officeDocument/2006/relationships/hyperlink" Target="https://dsp.research.uiowa.edu/export-controls-home"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itsecurity.uiowa.edu/" TargetMode="External"/><Relationship Id="rId2" Type="http://schemas.openxmlformats.org/officeDocument/2006/relationships/hyperlink" Target="https://hso.research.uiowa.edu/" TargetMode="External"/><Relationship Id="rId1" Type="http://schemas.openxmlformats.org/officeDocument/2006/relationships/slideLayout" Target="../slideLayouts/slideLayout10.xml"/><Relationship Id="rId5" Type="http://schemas.openxmlformats.org/officeDocument/2006/relationships/hyperlink" Target="https://gencounsel.uiowa.edu/" TargetMode="External"/><Relationship Id="rId4" Type="http://schemas.openxmlformats.org/officeDocument/2006/relationships/hyperlink" Target="https://research.its.uiowa.edu/"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www.irs.gov/pub/irs-pdf/p1779.pdf"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 Id="rId6" Type="http://schemas.openxmlformats.org/officeDocument/2006/relationships/hyperlink" Target="https://www.irs.gov/businesses/small-businesses-self-employed/type-of-relationship" TargetMode="External"/><Relationship Id="rId5" Type="http://schemas.openxmlformats.org/officeDocument/2006/relationships/hyperlink" Target="https://www.irs.gov/businesses/small-businesses-self-employed/financial-control" TargetMode="External"/><Relationship Id="rId4" Type="http://schemas.openxmlformats.org/officeDocument/2006/relationships/hyperlink" Target="https://www.irs.gov/businesses/small-businesses-self-employed/behavioral-control"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9.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7.xml.rels><?xml version="1.0" encoding="UTF-8" standalone="yes"?>
<Relationships xmlns="http://schemas.openxmlformats.org/package/2006/relationships"><Relationship Id="rId3" Type="http://schemas.openxmlformats.org/officeDocument/2006/relationships/hyperlink" Target="https://hr.uiowa.edu/pay/payroll-services/independent-contractor-payments" TargetMode="External"/><Relationship Id="rId2" Type="http://schemas.openxmlformats.org/officeDocument/2006/relationships/notesSlide" Target="../notesSlides/notesSlide11.xml"/><Relationship Id="rId1" Type="http://schemas.openxmlformats.org/officeDocument/2006/relationships/slideLayout" Target="../slideLayouts/slideLayout9.xml"/><Relationship Id="rId5" Type="http://schemas.openxmlformats.org/officeDocument/2006/relationships/hyperlink" Target="http://www.irs.gov/pub/irs-pdf/p1779.pdf" TargetMode="External"/><Relationship Id="rId4" Type="http://schemas.openxmlformats.org/officeDocument/2006/relationships/hyperlink" Target="https://hr.uiowa.edu/sites/hr.uiowa.edu/files/2025-03/ICIF%20Accessible%20%28New%29_v5.pdf"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80B23-7308-1745-A1A9-A5522BA49EE8}"/>
              </a:ext>
            </a:extLst>
          </p:cNvPr>
          <p:cNvSpPr>
            <a:spLocks noGrp="1"/>
          </p:cNvSpPr>
          <p:nvPr>
            <p:ph type="ctrTitle"/>
          </p:nvPr>
        </p:nvSpPr>
        <p:spPr>
          <a:xfrm>
            <a:off x="731044" y="2677626"/>
            <a:ext cx="6931628" cy="1847088"/>
          </a:xfrm>
        </p:spPr>
        <p:txBody>
          <a:bodyPr>
            <a:normAutofit/>
          </a:bodyPr>
          <a:lstStyle/>
          <a:p>
            <a:r>
              <a:rPr lang="en-US" dirty="0"/>
              <a:t>Quarterly Business Officers Meeting</a:t>
            </a:r>
          </a:p>
        </p:txBody>
      </p:sp>
      <p:sp>
        <p:nvSpPr>
          <p:cNvPr id="12" name="Subtitle 11">
            <a:extLst>
              <a:ext uri="{FF2B5EF4-FFF2-40B4-BE49-F238E27FC236}">
                <a16:creationId xmlns:a16="http://schemas.microsoft.com/office/drawing/2014/main" id="{ADA0161C-D166-6E4C-8069-E1FBFE0BE5F2}"/>
              </a:ext>
            </a:extLst>
          </p:cNvPr>
          <p:cNvSpPr>
            <a:spLocks noGrp="1"/>
          </p:cNvSpPr>
          <p:nvPr>
            <p:ph type="subTitle" idx="1"/>
          </p:nvPr>
        </p:nvSpPr>
        <p:spPr>
          <a:xfrm>
            <a:off x="731044" y="4709626"/>
            <a:ext cx="7765770" cy="365125"/>
          </a:xfrm>
        </p:spPr>
        <p:txBody>
          <a:bodyPr>
            <a:normAutofit/>
          </a:bodyPr>
          <a:lstStyle/>
          <a:p>
            <a:r>
              <a:rPr lang="en-US" dirty="0"/>
              <a:t>December 11, 2025</a:t>
            </a:r>
          </a:p>
        </p:txBody>
      </p:sp>
    </p:spTree>
    <p:extLst>
      <p:ext uri="{BB962C8B-B14F-4D97-AF65-F5344CB8AC3E}">
        <p14:creationId xmlns:p14="http://schemas.microsoft.com/office/powerpoint/2010/main" val="3892510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53445-51E5-B53A-94F0-3DB4A33BBB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0825EF-3970-3B45-E420-ADEC2D0CD78F}"/>
              </a:ext>
            </a:extLst>
          </p:cNvPr>
          <p:cNvSpPr>
            <a:spLocks noGrp="1"/>
          </p:cNvSpPr>
          <p:nvPr>
            <p:ph type="title"/>
          </p:nvPr>
        </p:nvSpPr>
        <p:spPr/>
        <p:txBody>
          <a:bodyPr>
            <a:normAutofit/>
          </a:bodyPr>
          <a:lstStyle/>
          <a:p>
            <a:r>
              <a:rPr lang="en-US" dirty="0"/>
              <a:t>Country of Attribution</a:t>
            </a:r>
          </a:p>
        </p:txBody>
      </p:sp>
      <p:sp>
        <p:nvSpPr>
          <p:cNvPr id="3" name="Content Placeholder 2">
            <a:extLst>
              <a:ext uri="{FF2B5EF4-FFF2-40B4-BE49-F238E27FC236}">
                <a16:creationId xmlns:a16="http://schemas.microsoft.com/office/drawing/2014/main" id="{A4C752C8-66A3-31D2-7C7F-6B4944B49B79}"/>
              </a:ext>
            </a:extLst>
          </p:cNvPr>
          <p:cNvSpPr>
            <a:spLocks noGrp="1"/>
          </p:cNvSpPr>
          <p:nvPr>
            <p:ph idx="1"/>
          </p:nvPr>
        </p:nvSpPr>
        <p:spPr/>
        <p:txBody>
          <a:bodyPr vert="horz" lIns="91440" tIns="45720" rIns="91440" bIns="45720" rtlCol="0" anchor="t">
            <a:noAutofit/>
          </a:bodyPr>
          <a:lstStyle/>
          <a:p>
            <a:r>
              <a:rPr lang="en-US" sz="2000" dirty="0">
                <a:latin typeface="Arial"/>
                <a:cs typeface="Arial"/>
              </a:rPr>
              <a:t>For a natural person:  Country of citizenship, or if unknown, the principal residence </a:t>
            </a:r>
            <a:endParaRPr lang="en-US" sz="2000" dirty="0"/>
          </a:p>
          <a:p>
            <a:endParaRPr lang="en-US" sz="2000" dirty="0"/>
          </a:p>
          <a:p>
            <a:r>
              <a:rPr lang="en-US" sz="2000" dirty="0">
                <a:latin typeface="Arial"/>
                <a:cs typeface="Arial"/>
              </a:rPr>
              <a:t>For a legal entity:  Country of incorporation, or if unknown, the principal place of business </a:t>
            </a:r>
            <a:endParaRPr lang="en-US" sz="2000" dirty="0"/>
          </a:p>
          <a:p>
            <a:endParaRPr lang="en-US" sz="2000" dirty="0"/>
          </a:p>
          <a:p>
            <a:r>
              <a:rPr lang="en-US" sz="2000" dirty="0">
                <a:latin typeface="Arial"/>
                <a:cs typeface="Arial"/>
              </a:rPr>
              <a:t>Refer to the contracting party, donor, or payor address unless you have additional information to indicate the source of funds is different</a:t>
            </a:r>
          </a:p>
          <a:p>
            <a:pPr marL="0" indent="0">
              <a:buNone/>
            </a:pPr>
            <a:endParaRPr lang="en-US" sz="1800" dirty="0">
              <a:latin typeface="Arial"/>
              <a:cs typeface="Arial"/>
            </a:endParaRPr>
          </a:p>
          <a:p>
            <a:pPr marL="0" indent="0">
              <a:buNone/>
            </a:pPr>
            <a:endParaRPr lang="en-US" sz="2000" dirty="0">
              <a:latin typeface="Arial"/>
              <a:cs typeface="Arial"/>
            </a:endParaRPr>
          </a:p>
        </p:txBody>
      </p:sp>
      <p:sp>
        <p:nvSpPr>
          <p:cNvPr id="4" name="Footer Placeholder 3">
            <a:extLst>
              <a:ext uri="{FF2B5EF4-FFF2-40B4-BE49-F238E27FC236}">
                <a16:creationId xmlns:a16="http://schemas.microsoft.com/office/drawing/2014/main" id="{E8CD4B69-951C-21CF-6325-4BCC51A72AE9}"/>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4249415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FD531-B875-963B-FAE0-6FDB9AFBAE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E73259-4FBE-7FA2-08AE-AADB3EE53E8D}"/>
              </a:ext>
            </a:extLst>
          </p:cNvPr>
          <p:cNvSpPr>
            <a:spLocks noGrp="1"/>
          </p:cNvSpPr>
          <p:nvPr>
            <p:ph type="title"/>
          </p:nvPr>
        </p:nvSpPr>
        <p:spPr/>
        <p:txBody>
          <a:bodyPr>
            <a:normAutofit/>
          </a:bodyPr>
          <a:lstStyle/>
          <a:p>
            <a:r>
              <a:rPr lang="en-US" dirty="0"/>
              <a:t>Types of Payments Reported</a:t>
            </a:r>
          </a:p>
        </p:txBody>
      </p:sp>
      <p:sp>
        <p:nvSpPr>
          <p:cNvPr id="3" name="Content Placeholder 2">
            <a:extLst>
              <a:ext uri="{FF2B5EF4-FFF2-40B4-BE49-F238E27FC236}">
                <a16:creationId xmlns:a16="http://schemas.microsoft.com/office/drawing/2014/main" id="{4F77D2CC-00A4-D9C7-B026-760D46FBD9DA}"/>
              </a:ext>
            </a:extLst>
          </p:cNvPr>
          <p:cNvSpPr>
            <a:spLocks noGrp="1"/>
          </p:cNvSpPr>
          <p:nvPr>
            <p:ph idx="1"/>
          </p:nvPr>
        </p:nvSpPr>
        <p:spPr>
          <a:xfrm>
            <a:off x="714375" y="1644341"/>
            <a:ext cx="7715250" cy="3892859"/>
          </a:xfrm>
        </p:spPr>
        <p:txBody>
          <a:bodyPr vert="horz" lIns="91440" tIns="45720" rIns="91440" bIns="45720" rtlCol="0" anchor="t">
            <a:noAutofit/>
          </a:bodyPr>
          <a:lstStyle/>
          <a:p>
            <a:pPr>
              <a:buFont typeface="Arial"/>
              <a:buChar char="•"/>
            </a:pPr>
            <a:r>
              <a:rPr lang="en-US" sz="1800" dirty="0">
                <a:latin typeface="Arial"/>
                <a:cs typeface="Arial"/>
              </a:rPr>
              <a:t>Payments to the UI for:</a:t>
            </a:r>
          </a:p>
          <a:p>
            <a:pPr lvl="1">
              <a:buFont typeface="Arial"/>
              <a:buChar char="•"/>
            </a:pPr>
            <a:r>
              <a:rPr lang="en-US" dirty="0">
                <a:latin typeface="Arial"/>
                <a:cs typeface="Arial"/>
              </a:rPr>
              <a:t>Sponsored research contracts and grants</a:t>
            </a:r>
          </a:p>
          <a:p>
            <a:pPr lvl="1">
              <a:buFont typeface="Arial"/>
              <a:buChar char="•"/>
            </a:pPr>
            <a:r>
              <a:rPr lang="en-US" dirty="0">
                <a:latin typeface="Arial"/>
                <a:cs typeface="Arial"/>
              </a:rPr>
              <a:t>Fees/reimbursement for services provided</a:t>
            </a:r>
          </a:p>
          <a:p>
            <a:pPr lvl="1">
              <a:buFont typeface="Arial"/>
              <a:buChar char="•"/>
            </a:pPr>
            <a:r>
              <a:rPr lang="en-US" dirty="0">
                <a:latin typeface="Arial"/>
                <a:cs typeface="Arial"/>
              </a:rPr>
              <a:t>License fees/royalties for intellectual property licenses</a:t>
            </a:r>
          </a:p>
          <a:p>
            <a:pPr lvl="1">
              <a:buFont typeface="Arial"/>
              <a:buChar char="•"/>
            </a:pPr>
            <a:r>
              <a:rPr lang="en-US" dirty="0">
                <a:latin typeface="Arial"/>
                <a:cs typeface="Arial"/>
              </a:rPr>
              <a:t>Tuition payments*</a:t>
            </a:r>
          </a:p>
          <a:p>
            <a:pPr lvl="1">
              <a:buFont typeface="Arial"/>
              <a:buChar char="•"/>
            </a:pPr>
            <a:r>
              <a:rPr lang="en-US" dirty="0">
                <a:latin typeface="Arial"/>
                <a:cs typeface="Arial"/>
              </a:rPr>
              <a:t>Gifts made to the University</a:t>
            </a:r>
          </a:p>
          <a:p>
            <a:pPr lvl="1">
              <a:buFont typeface="Arial"/>
              <a:buChar char="•"/>
            </a:pPr>
            <a:r>
              <a:rPr lang="en-US" dirty="0">
                <a:latin typeface="Arial"/>
                <a:cs typeface="Arial"/>
              </a:rPr>
              <a:t>Gifts made to the UI Center for Advancement</a:t>
            </a:r>
          </a:p>
          <a:p>
            <a:pPr lvl="1">
              <a:buFont typeface="Arial"/>
              <a:buChar char="•"/>
            </a:pPr>
            <a:endParaRPr lang="en-US" sz="1300" dirty="0">
              <a:latin typeface="Arial"/>
              <a:cs typeface="Arial"/>
            </a:endParaRPr>
          </a:p>
          <a:p>
            <a:pPr lvl="1">
              <a:buFont typeface="Arial"/>
              <a:buChar char="•"/>
            </a:pPr>
            <a:r>
              <a:rPr lang="en-US" sz="1200" dirty="0">
                <a:latin typeface="Arial"/>
                <a:cs typeface="Arial"/>
              </a:rPr>
              <a:t>*NSF: Tuition payments for a specific student(s) are excluded from the NSF reporting requirement. However, if tuition payment is received from a foreign source in the form of a grant, scholarship, or other form of financial aid that stipulates specific criteria (e.g., student’s country of origin, students with a particular major, etc.) but not for the benefit of a sole student, the payment is reportable when the cumulative threshold of $50,000 from a foreign source is met.</a:t>
            </a:r>
          </a:p>
          <a:p>
            <a:pPr>
              <a:buFont typeface="Arial"/>
              <a:buChar char="•"/>
            </a:pPr>
            <a:endParaRPr lang="en-US" sz="1600" dirty="0">
              <a:latin typeface="Arial"/>
              <a:cs typeface="Arial"/>
            </a:endParaRPr>
          </a:p>
          <a:p>
            <a:pPr marL="0" indent="0">
              <a:buNone/>
            </a:pPr>
            <a:r>
              <a:rPr lang="en-US" sz="1600" i="1" dirty="0">
                <a:latin typeface="Arial"/>
                <a:cs typeface="Arial"/>
              </a:rPr>
              <a:t>Please notify Rachel and Wendy if you are aware of any type of foreign payments received by units that are not identified on the earlier slide.</a:t>
            </a:r>
          </a:p>
          <a:p>
            <a:pPr marL="0" indent="0">
              <a:buNone/>
            </a:pPr>
            <a:endParaRPr lang="en-US" sz="2000" dirty="0">
              <a:latin typeface="Arial"/>
              <a:cs typeface="Arial"/>
            </a:endParaRPr>
          </a:p>
        </p:txBody>
      </p:sp>
      <p:sp>
        <p:nvSpPr>
          <p:cNvPr id="4" name="Footer Placeholder 3">
            <a:extLst>
              <a:ext uri="{FF2B5EF4-FFF2-40B4-BE49-F238E27FC236}">
                <a16:creationId xmlns:a16="http://schemas.microsoft.com/office/drawing/2014/main" id="{151F67FE-06C9-C85C-05D6-5AEFA0713C4D}"/>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2772327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C652F-9F37-05E0-1840-66167B3A39A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71B347E-AC50-F21F-9067-7B68FBAA4A43}"/>
              </a:ext>
            </a:extLst>
          </p:cNvPr>
          <p:cNvSpPr>
            <a:spLocks noGrp="1"/>
          </p:cNvSpPr>
          <p:nvPr>
            <p:ph type="ctrTitle"/>
          </p:nvPr>
        </p:nvSpPr>
        <p:spPr/>
        <p:txBody>
          <a:bodyPr>
            <a:normAutofit fontScale="90000"/>
          </a:bodyPr>
          <a:lstStyle/>
          <a:p>
            <a:r>
              <a:rPr lang="en-US" dirty="0">
                <a:latin typeface="Arial"/>
                <a:cs typeface="Arial"/>
              </a:rPr>
              <a:t>International Collaborations</a:t>
            </a:r>
            <a:endParaRPr lang="en-US" dirty="0"/>
          </a:p>
        </p:txBody>
      </p:sp>
    </p:spTree>
    <p:extLst>
      <p:ext uri="{BB962C8B-B14F-4D97-AF65-F5344CB8AC3E}">
        <p14:creationId xmlns:p14="http://schemas.microsoft.com/office/powerpoint/2010/main" val="988944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9F3DB-F07C-1642-2095-3176204400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488126-DFF1-FA5E-4E30-53524CC8870C}"/>
              </a:ext>
            </a:extLst>
          </p:cNvPr>
          <p:cNvSpPr>
            <a:spLocks noGrp="1"/>
          </p:cNvSpPr>
          <p:nvPr>
            <p:ph type="title"/>
          </p:nvPr>
        </p:nvSpPr>
        <p:spPr/>
        <p:txBody>
          <a:bodyPr>
            <a:normAutofit/>
          </a:bodyPr>
          <a:lstStyle/>
          <a:p>
            <a:r>
              <a:rPr lang="en-US">
                <a:latin typeface="Arial"/>
                <a:cs typeface="Arial"/>
              </a:rPr>
              <a:t>Foreign Collaborations</a:t>
            </a:r>
          </a:p>
        </p:txBody>
      </p:sp>
      <p:sp>
        <p:nvSpPr>
          <p:cNvPr id="3" name="Content Placeholder 2">
            <a:extLst>
              <a:ext uri="{FF2B5EF4-FFF2-40B4-BE49-F238E27FC236}">
                <a16:creationId xmlns:a16="http://schemas.microsoft.com/office/drawing/2014/main" id="{9CEF53DE-8DAC-C68A-6DC2-54F3F54AEED9}"/>
              </a:ext>
            </a:extLst>
          </p:cNvPr>
          <p:cNvSpPr>
            <a:spLocks noGrp="1"/>
          </p:cNvSpPr>
          <p:nvPr>
            <p:ph idx="1"/>
          </p:nvPr>
        </p:nvSpPr>
        <p:spPr/>
        <p:txBody>
          <a:bodyPr vert="horz" lIns="91440" tIns="45720" rIns="91440" bIns="45720" rtlCol="0" anchor="t">
            <a:normAutofit/>
          </a:bodyPr>
          <a:lstStyle/>
          <a:p>
            <a:pPr marL="0" indent="0">
              <a:buClr>
                <a:srgbClr val="62666A"/>
              </a:buClr>
              <a:buNone/>
            </a:pPr>
            <a:endParaRPr lang="en-US" sz="2000" i="1">
              <a:solidFill>
                <a:srgbClr val="1B09E0"/>
              </a:solidFill>
              <a:latin typeface="Arial"/>
              <a:cs typeface="Arial"/>
            </a:endParaRPr>
          </a:p>
          <a:p>
            <a:pPr marL="0" indent="0" algn="ctr">
              <a:buNone/>
            </a:pPr>
            <a:r>
              <a:rPr lang="en-US" sz="2000" i="1">
                <a:latin typeface="Arial"/>
                <a:cs typeface="Arial"/>
              </a:rPr>
              <a:t>The University of Iowa fosters a collaborative research environment that includes partnerships with both domestic and foreign institutions, businesses, and governmental entities. Principled collaborations with individuals from other organizations and countries bring a diverse perspective and enrich the UI's research enterprise, enhancing the quality and impact of its work.</a:t>
            </a:r>
            <a:endParaRPr lang="en-US" sz="2000" i="1"/>
          </a:p>
          <a:p>
            <a:pPr algn="ctr">
              <a:buClr>
                <a:srgbClr val="62666A"/>
              </a:buClr>
              <a:buFont typeface="Arial"/>
            </a:pPr>
            <a:endParaRPr lang="en-US" sz="1400">
              <a:solidFill>
                <a:srgbClr val="FF0000"/>
              </a:solidFill>
              <a:latin typeface="Arial"/>
              <a:cs typeface="Arial"/>
            </a:endParaRPr>
          </a:p>
          <a:p>
            <a:pPr marL="0" indent="0" algn="ctr">
              <a:buClr>
                <a:srgbClr val="62666A"/>
              </a:buClr>
              <a:buNone/>
            </a:pPr>
            <a:endParaRPr lang="en-US" sz="1400" b="1" i="1">
              <a:latin typeface="Arial"/>
              <a:cs typeface="Arial"/>
            </a:endParaRPr>
          </a:p>
        </p:txBody>
      </p:sp>
      <p:sp>
        <p:nvSpPr>
          <p:cNvPr id="4" name="Footer Placeholder 3">
            <a:extLst>
              <a:ext uri="{FF2B5EF4-FFF2-40B4-BE49-F238E27FC236}">
                <a16:creationId xmlns:a16="http://schemas.microsoft.com/office/drawing/2014/main" id="{BF55E012-B77B-E13A-2464-CC44A2F58D95}"/>
              </a:ext>
            </a:extLst>
          </p:cNvPr>
          <p:cNvSpPr>
            <a:spLocks noGrp="1"/>
          </p:cNvSpPr>
          <p:nvPr>
            <p:ph type="ftr" sz="quarter" idx="3"/>
          </p:nvPr>
        </p:nvSpPr>
        <p:spPr/>
        <p:txBody>
          <a:bodyPr/>
          <a:lstStyle/>
          <a:p>
            <a:r>
              <a:rPr lang="en-US" dirty="0"/>
              <a:t>Division of Sponsored Programs (DSP)</a:t>
            </a:r>
          </a:p>
        </p:txBody>
      </p:sp>
    </p:spTree>
    <p:extLst>
      <p:ext uri="{BB962C8B-B14F-4D97-AF65-F5344CB8AC3E}">
        <p14:creationId xmlns:p14="http://schemas.microsoft.com/office/powerpoint/2010/main" val="812837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551D0-E5BF-43FE-0937-5B25BE8E1B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CB585C-4F45-BE73-2231-A59FC6098B2B}"/>
              </a:ext>
            </a:extLst>
          </p:cNvPr>
          <p:cNvSpPr>
            <a:spLocks noGrp="1"/>
          </p:cNvSpPr>
          <p:nvPr>
            <p:ph type="title"/>
          </p:nvPr>
        </p:nvSpPr>
        <p:spPr/>
        <p:txBody>
          <a:bodyPr>
            <a:normAutofit/>
          </a:bodyPr>
          <a:lstStyle/>
          <a:p>
            <a:r>
              <a:rPr lang="en-US" dirty="0"/>
              <a:t>Foreign collaboration considerations</a:t>
            </a:r>
          </a:p>
        </p:txBody>
      </p:sp>
      <p:sp>
        <p:nvSpPr>
          <p:cNvPr id="3" name="Content Placeholder 2">
            <a:extLst>
              <a:ext uri="{FF2B5EF4-FFF2-40B4-BE49-F238E27FC236}">
                <a16:creationId xmlns:a16="http://schemas.microsoft.com/office/drawing/2014/main" id="{CBD5516E-07C9-F5EF-6BB6-F5C25B1AFA7E}"/>
              </a:ext>
            </a:extLst>
          </p:cNvPr>
          <p:cNvSpPr>
            <a:spLocks noGrp="1"/>
          </p:cNvSpPr>
          <p:nvPr>
            <p:ph idx="1"/>
          </p:nvPr>
        </p:nvSpPr>
        <p:spPr/>
        <p:txBody>
          <a:bodyPr vert="horz" lIns="91440" tIns="45720" rIns="91440" bIns="45720" rtlCol="0" anchor="t">
            <a:noAutofit/>
          </a:bodyPr>
          <a:lstStyle/>
          <a:p>
            <a:r>
              <a:rPr lang="en-US" sz="1800" dirty="0">
                <a:latin typeface="Arial"/>
                <a:cs typeface="Arial"/>
              </a:rPr>
              <a:t>U.S. Government continues to be concerned about malign foreign influence and research security.</a:t>
            </a:r>
          </a:p>
          <a:p>
            <a:pPr lvl="1"/>
            <a:r>
              <a:rPr lang="en-US" sz="1600" dirty="0">
                <a:latin typeface="Arial"/>
                <a:cs typeface="Arial"/>
              </a:rPr>
              <a:t>Transparency, full disclosure, and consistency are key federal expectations.</a:t>
            </a:r>
          </a:p>
          <a:p>
            <a:pPr lvl="1"/>
            <a:r>
              <a:rPr lang="en-US" sz="1600" dirty="0">
                <a:latin typeface="Arial"/>
                <a:cs typeface="Arial"/>
              </a:rPr>
              <a:t>Inconsistencies are cause for review.</a:t>
            </a:r>
          </a:p>
          <a:p>
            <a:pPr lvl="1"/>
            <a:r>
              <a:rPr lang="en-US" sz="1600" dirty="0">
                <a:latin typeface="Arial"/>
                <a:cs typeface="Arial"/>
              </a:rPr>
              <a:t>Consequences of non-compliance include audits, additional reporting requirements, and detrimental impacts on future funding for the investigator and the University.</a:t>
            </a:r>
          </a:p>
          <a:p>
            <a:pPr lvl="1"/>
            <a:endParaRPr lang="en-US" sz="1800" dirty="0">
              <a:latin typeface="Arial"/>
              <a:cs typeface="Arial"/>
            </a:endParaRPr>
          </a:p>
          <a:p>
            <a:r>
              <a:rPr lang="en-US" sz="1800" dirty="0">
                <a:latin typeface="Arial"/>
                <a:cs typeface="Arial"/>
              </a:rPr>
              <a:t>Institutions and individual researchers have reporting obligations.</a:t>
            </a:r>
          </a:p>
          <a:p>
            <a:pPr marL="0" indent="0">
              <a:buNone/>
            </a:pPr>
            <a:endParaRPr lang="en-US" sz="1800" dirty="0">
              <a:latin typeface="Arial"/>
              <a:cs typeface="Arial"/>
            </a:endParaRPr>
          </a:p>
          <a:p>
            <a:r>
              <a:rPr lang="en-US" sz="1800" dirty="0">
                <a:latin typeface="Arial"/>
                <a:cs typeface="Arial"/>
              </a:rPr>
              <a:t>Various UI offices are involved in managing compliance for foreign engagements related to performing research, accessing data, or providing services related to a sponsored project.</a:t>
            </a:r>
          </a:p>
          <a:p>
            <a:endParaRPr lang="en-US" sz="1800" dirty="0">
              <a:latin typeface="Arial"/>
              <a:cs typeface="Arial"/>
            </a:endParaRPr>
          </a:p>
          <a:p>
            <a:endParaRPr lang="en-US" sz="1800" dirty="0">
              <a:latin typeface="Arial"/>
              <a:cs typeface="Arial"/>
            </a:endParaRPr>
          </a:p>
          <a:p>
            <a:pPr lvl="1"/>
            <a:endParaRPr lang="en-US" dirty="0"/>
          </a:p>
          <a:p>
            <a:pPr marL="0" indent="0">
              <a:buNone/>
            </a:pPr>
            <a:endParaRPr lang="en-US" sz="1800" dirty="0">
              <a:latin typeface="Arial"/>
              <a:cs typeface="Arial"/>
            </a:endParaRPr>
          </a:p>
          <a:p>
            <a:pPr marL="0" indent="0">
              <a:buNone/>
            </a:pPr>
            <a:endParaRPr lang="en-US" sz="2000" dirty="0">
              <a:latin typeface="Arial"/>
              <a:cs typeface="Arial"/>
            </a:endParaRPr>
          </a:p>
        </p:txBody>
      </p:sp>
      <p:sp>
        <p:nvSpPr>
          <p:cNvPr id="4" name="Footer Placeholder 3">
            <a:extLst>
              <a:ext uri="{FF2B5EF4-FFF2-40B4-BE49-F238E27FC236}">
                <a16:creationId xmlns:a16="http://schemas.microsoft.com/office/drawing/2014/main" id="{3C8FE41C-008D-B12F-FB0A-2468652A1AA1}"/>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2275278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DBE24-2FFE-4C68-16D8-E343EEF798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258CC0-B307-4661-5B56-3F39B45A0427}"/>
              </a:ext>
            </a:extLst>
          </p:cNvPr>
          <p:cNvSpPr>
            <a:spLocks noGrp="1"/>
          </p:cNvSpPr>
          <p:nvPr>
            <p:ph type="title"/>
          </p:nvPr>
        </p:nvSpPr>
        <p:spPr/>
        <p:txBody>
          <a:bodyPr>
            <a:normAutofit/>
          </a:bodyPr>
          <a:lstStyle/>
          <a:p>
            <a:r>
              <a:rPr lang="en-US" dirty="0"/>
              <a:t>Individual Researcher Requirements</a:t>
            </a:r>
          </a:p>
        </p:txBody>
      </p:sp>
      <p:sp>
        <p:nvSpPr>
          <p:cNvPr id="3" name="Content Placeholder 2">
            <a:extLst>
              <a:ext uri="{FF2B5EF4-FFF2-40B4-BE49-F238E27FC236}">
                <a16:creationId xmlns:a16="http://schemas.microsoft.com/office/drawing/2014/main" id="{E8F86DCE-6D7A-E077-ED6D-7786BD6D2C4A}"/>
              </a:ext>
            </a:extLst>
          </p:cNvPr>
          <p:cNvSpPr>
            <a:spLocks noGrp="1"/>
          </p:cNvSpPr>
          <p:nvPr>
            <p:ph idx="1"/>
          </p:nvPr>
        </p:nvSpPr>
        <p:spPr/>
        <p:txBody>
          <a:bodyPr vert="horz" lIns="91440" tIns="45720" rIns="91440" bIns="45720" rtlCol="0" anchor="t">
            <a:noAutofit/>
          </a:bodyPr>
          <a:lstStyle/>
          <a:p>
            <a:r>
              <a:rPr lang="en-US" sz="2000" dirty="0">
                <a:latin typeface="Arial"/>
                <a:cs typeface="Arial"/>
              </a:rPr>
              <a:t>Individual researcher/PI reporting requirements include:</a:t>
            </a:r>
          </a:p>
          <a:p>
            <a:pPr lvl="1"/>
            <a:r>
              <a:rPr lang="en-US" dirty="0">
                <a:latin typeface="Arial"/>
                <a:cs typeface="Arial"/>
              </a:rPr>
              <a:t>Resources from foreign and domestic sources in support of their research</a:t>
            </a:r>
          </a:p>
          <a:p>
            <a:pPr lvl="1"/>
            <a:r>
              <a:rPr lang="en-US" dirty="0">
                <a:latin typeface="Arial"/>
                <a:cs typeface="Arial"/>
              </a:rPr>
              <a:t>In-kind contributions</a:t>
            </a:r>
          </a:p>
          <a:p>
            <a:pPr lvl="1"/>
            <a:r>
              <a:rPr lang="en-US" dirty="0">
                <a:latin typeface="Arial"/>
                <a:cs typeface="Arial"/>
              </a:rPr>
              <a:t>Post-doc scholars, visiting professors, students supported by an external entity</a:t>
            </a:r>
          </a:p>
          <a:p>
            <a:pPr lvl="1"/>
            <a:r>
              <a:rPr lang="en-US" dirty="0">
                <a:latin typeface="Arial"/>
                <a:cs typeface="Arial"/>
              </a:rPr>
              <a:t>Travel paid by an external entity in support of their research</a:t>
            </a:r>
          </a:p>
          <a:p>
            <a:pPr lvl="1"/>
            <a:r>
              <a:rPr lang="en-US" dirty="0">
                <a:latin typeface="Arial"/>
                <a:cs typeface="Arial"/>
              </a:rPr>
              <a:t>Affiliations, both foreign and domestic</a:t>
            </a:r>
          </a:p>
          <a:p>
            <a:pPr lvl="1"/>
            <a:endParaRPr lang="en-US" dirty="0">
              <a:latin typeface="Arial"/>
              <a:cs typeface="Arial"/>
            </a:endParaRPr>
          </a:p>
          <a:p>
            <a:pPr>
              <a:buFont typeface="Arial"/>
              <a:buChar char="•"/>
            </a:pPr>
            <a:endParaRPr lang="en-US" sz="1800" dirty="0">
              <a:latin typeface="Arial"/>
              <a:cs typeface="Arial"/>
            </a:endParaRPr>
          </a:p>
          <a:p>
            <a:pPr marL="0" indent="0">
              <a:buNone/>
            </a:pPr>
            <a:endParaRPr lang="en-US" sz="1800" dirty="0">
              <a:latin typeface="Arial"/>
              <a:cs typeface="Arial"/>
            </a:endParaRPr>
          </a:p>
          <a:p>
            <a:pPr marL="0" indent="0">
              <a:buNone/>
            </a:pPr>
            <a:endParaRPr lang="en-US" sz="2000" dirty="0">
              <a:latin typeface="Arial"/>
              <a:cs typeface="Arial"/>
            </a:endParaRPr>
          </a:p>
        </p:txBody>
      </p:sp>
      <p:sp>
        <p:nvSpPr>
          <p:cNvPr id="4" name="Footer Placeholder 3">
            <a:extLst>
              <a:ext uri="{FF2B5EF4-FFF2-40B4-BE49-F238E27FC236}">
                <a16:creationId xmlns:a16="http://schemas.microsoft.com/office/drawing/2014/main" id="{B291DB86-B833-55DB-F972-437197D3CC91}"/>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3723088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02D08-8302-449F-3C79-FA9C43296E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F641C7-13A1-9171-683C-8DBB7A31A37B}"/>
              </a:ext>
            </a:extLst>
          </p:cNvPr>
          <p:cNvSpPr>
            <a:spLocks noGrp="1"/>
          </p:cNvSpPr>
          <p:nvPr>
            <p:ph type="title"/>
          </p:nvPr>
        </p:nvSpPr>
        <p:spPr/>
        <p:txBody>
          <a:bodyPr>
            <a:normAutofit/>
          </a:bodyPr>
          <a:lstStyle/>
          <a:p>
            <a:r>
              <a:rPr lang="en-US" dirty="0">
                <a:latin typeface="Arial"/>
                <a:cs typeface="Arial"/>
              </a:rPr>
              <a:t>Institutional Compliance Resources</a:t>
            </a:r>
          </a:p>
        </p:txBody>
      </p:sp>
      <p:sp>
        <p:nvSpPr>
          <p:cNvPr id="3" name="Content Placeholder 2">
            <a:extLst>
              <a:ext uri="{FF2B5EF4-FFF2-40B4-BE49-F238E27FC236}">
                <a16:creationId xmlns:a16="http://schemas.microsoft.com/office/drawing/2014/main" id="{D5821A3E-EB44-E2D1-D26C-F08022C6C7A5}"/>
              </a:ext>
            </a:extLst>
          </p:cNvPr>
          <p:cNvSpPr>
            <a:spLocks noGrp="1"/>
          </p:cNvSpPr>
          <p:nvPr>
            <p:ph idx="1"/>
          </p:nvPr>
        </p:nvSpPr>
        <p:spPr/>
        <p:txBody>
          <a:bodyPr vert="horz" lIns="91440" tIns="45720" rIns="91440" bIns="45720" rtlCol="0" anchor="t">
            <a:normAutofit lnSpcReduction="10000"/>
          </a:bodyPr>
          <a:lstStyle/>
          <a:p>
            <a:pPr>
              <a:buClr>
                <a:srgbClr val="62666A"/>
              </a:buClr>
              <a:buFont typeface="Wingdings" panose="05000000000000000000" pitchFamily="2" charset="2"/>
              <a:buChar char="Ø"/>
            </a:pPr>
            <a:r>
              <a:rPr lang="en-US" sz="1600" dirty="0">
                <a:latin typeface="Arial"/>
                <a:cs typeface="Arial"/>
                <a:hlinkClick r:id="rId2"/>
              </a:rPr>
              <a:t>Division of Sponsored Programs</a:t>
            </a:r>
            <a:r>
              <a:rPr lang="en-US" sz="1600" dirty="0">
                <a:latin typeface="Arial"/>
                <a:cs typeface="Arial"/>
              </a:rPr>
              <a:t> – sponsor requirement examples:</a:t>
            </a:r>
          </a:p>
          <a:p>
            <a:pPr lvl="1">
              <a:buFont typeface="Arial"/>
              <a:buChar char="•"/>
            </a:pPr>
            <a:r>
              <a:rPr lang="en-US" sz="1400" dirty="0">
                <a:latin typeface="Arial"/>
                <a:cs typeface="Arial"/>
              </a:rPr>
              <a:t>Foreign components generally require prior approval or notice to the federal sponsor. This can include work performed by U.S. citizens in foreign countries.</a:t>
            </a:r>
          </a:p>
          <a:p>
            <a:pPr lvl="1">
              <a:buFont typeface="Arial"/>
              <a:buChar char="•"/>
            </a:pPr>
            <a:r>
              <a:rPr lang="en-US" sz="1400" dirty="0">
                <a:latin typeface="Arial"/>
                <a:cs typeface="Arial"/>
              </a:rPr>
              <a:t>Limits on working with countries of concern</a:t>
            </a:r>
            <a:endParaRPr lang="en-US" sz="1400" dirty="0"/>
          </a:p>
          <a:p>
            <a:pPr lvl="1">
              <a:buClr>
                <a:srgbClr val="62666A"/>
              </a:buClr>
              <a:buFont typeface="Arial"/>
            </a:pPr>
            <a:r>
              <a:rPr lang="en-US" sz="1600" dirty="0">
                <a:latin typeface="Arial"/>
                <a:cs typeface="Arial"/>
                <a:hlinkClick r:id="rId3"/>
              </a:rPr>
              <a:t>International Engagement Website</a:t>
            </a:r>
            <a:endParaRPr lang="en-US" sz="1600" dirty="0">
              <a:latin typeface="Arial"/>
              <a:cs typeface="Arial"/>
            </a:endParaRPr>
          </a:p>
          <a:p>
            <a:pPr lvl="1">
              <a:buClr>
                <a:srgbClr val="62666A"/>
              </a:buClr>
              <a:buFont typeface="Arial"/>
            </a:pPr>
            <a:r>
              <a:rPr lang="en-US" sz="1600" dirty="0">
                <a:latin typeface="Arial"/>
                <a:cs typeface="Arial"/>
                <a:hlinkClick r:id="rId4"/>
              </a:rPr>
              <a:t>Export Controls</a:t>
            </a:r>
            <a:endParaRPr lang="en-US" sz="1600" dirty="0">
              <a:latin typeface="Arial"/>
              <a:cs typeface="Arial"/>
            </a:endParaRPr>
          </a:p>
          <a:p>
            <a:pPr>
              <a:buFont typeface="Wingdings" panose="05000000000000000000" pitchFamily="2" charset="2"/>
              <a:buChar char="Ø"/>
            </a:pPr>
            <a:r>
              <a:rPr lang="en-US" sz="1600" dirty="0">
                <a:latin typeface="Arial"/>
                <a:cs typeface="Arial"/>
                <a:hlinkClick r:id="rId5"/>
              </a:rPr>
              <a:t>Grant Accounting Office </a:t>
            </a:r>
            <a:r>
              <a:rPr lang="en-US" sz="1600" dirty="0">
                <a:latin typeface="Arial"/>
                <a:cs typeface="Arial"/>
              </a:rPr>
              <a:t>– Ex: foreign travel generally requires specific prior approval</a:t>
            </a:r>
            <a:endParaRPr lang="en-US" sz="1600" dirty="0"/>
          </a:p>
          <a:p>
            <a:pPr>
              <a:buClr>
                <a:srgbClr val="62666A"/>
              </a:buClr>
              <a:buFont typeface="Wingdings" panose="05000000000000000000" pitchFamily="2" charset="2"/>
              <a:buChar char="Ø"/>
            </a:pPr>
            <a:r>
              <a:rPr lang="en-US" sz="1600" dirty="0">
                <a:latin typeface="Arial"/>
                <a:cs typeface="Arial"/>
                <a:hlinkClick r:id="rId6"/>
              </a:rPr>
              <a:t>Research Security </a:t>
            </a:r>
            <a:r>
              <a:rPr lang="en-US" sz="1600" dirty="0">
                <a:latin typeface="Arial"/>
                <a:cs typeface="Arial"/>
              </a:rPr>
              <a:t>includes these components and related training</a:t>
            </a:r>
          </a:p>
          <a:p>
            <a:pPr lvl="2"/>
            <a:r>
              <a:rPr lang="en-US" sz="1600" dirty="0">
                <a:latin typeface="Arial"/>
                <a:cs typeface="Arial"/>
              </a:rPr>
              <a:t>Export Controls</a:t>
            </a:r>
          </a:p>
          <a:p>
            <a:pPr lvl="2"/>
            <a:r>
              <a:rPr lang="en-US" sz="1600" dirty="0">
                <a:latin typeface="Arial"/>
                <a:cs typeface="Arial"/>
              </a:rPr>
              <a:t>Cybersecurity</a:t>
            </a:r>
          </a:p>
          <a:p>
            <a:pPr lvl="2"/>
            <a:r>
              <a:rPr lang="en-US" sz="1600" dirty="0">
                <a:latin typeface="Arial"/>
                <a:cs typeface="Arial"/>
              </a:rPr>
              <a:t>International Travel and Training</a:t>
            </a:r>
          </a:p>
          <a:p>
            <a:pPr lvl="2"/>
            <a:r>
              <a:rPr lang="en-US" sz="1600" dirty="0">
                <a:latin typeface="Arial"/>
                <a:cs typeface="Arial"/>
              </a:rPr>
              <a:t>Research Security Training</a:t>
            </a:r>
          </a:p>
          <a:p>
            <a:pPr lvl="1">
              <a:buClr>
                <a:srgbClr val="62666A"/>
              </a:buClr>
              <a:buFont typeface="Arial"/>
              <a:buChar char="•"/>
            </a:pPr>
            <a:r>
              <a:rPr lang="en-US" sz="1600" dirty="0">
                <a:latin typeface="Arial"/>
                <a:cs typeface="Arial"/>
              </a:rPr>
              <a:t>UI </a:t>
            </a:r>
            <a:r>
              <a:rPr lang="en-US" sz="1600" dirty="0">
                <a:latin typeface="Arial"/>
                <a:cs typeface="Arial"/>
                <a:hlinkClick r:id="rId6"/>
              </a:rPr>
              <a:t>Research Security Policy</a:t>
            </a:r>
            <a:r>
              <a:rPr lang="en-US" sz="1600" dirty="0">
                <a:latin typeface="Arial"/>
                <a:cs typeface="Arial"/>
              </a:rPr>
              <a:t> and </a:t>
            </a:r>
            <a:r>
              <a:rPr lang="en-US" sz="1600" dirty="0">
                <a:latin typeface="Arial"/>
                <a:cs typeface="Arial"/>
                <a:hlinkClick r:id="rId7"/>
              </a:rPr>
              <a:t>International Travel Briefing</a:t>
            </a:r>
            <a:endParaRPr lang="en-US" sz="1600" dirty="0"/>
          </a:p>
          <a:p>
            <a:pPr marL="0" indent="0">
              <a:buClr>
                <a:srgbClr val="62666A"/>
              </a:buClr>
              <a:buNone/>
            </a:pPr>
            <a:endParaRPr lang="en-US" sz="1400" b="1" dirty="0">
              <a:latin typeface="Arial"/>
              <a:cs typeface="Arial"/>
            </a:endParaRPr>
          </a:p>
        </p:txBody>
      </p:sp>
      <p:sp>
        <p:nvSpPr>
          <p:cNvPr id="4" name="Footer Placeholder 3">
            <a:extLst>
              <a:ext uri="{FF2B5EF4-FFF2-40B4-BE49-F238E27FC236}">
                <a16:creationId xmlns:a16="http://schemas.microsoft.com/office/drawing/2014/main" id="{699C4D8C-238A-55E0-32D4-5165172A7801}"/>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27851988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68187-CBCE-FA94-1491-DA16595249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32D077-9119-8B78-5101-5BCEBEF17F03}"/>
              </a:ext>
            </a:extLst>
          </p:cNvPr>
          <p:cNvSpPr>
            <a:spLocks noGrp="1"/>
          </p:cNvSpPr>
          <p:nvPr>
            <p:ph type="title"/>
          </p:nvPr>
        </p:nvSpPr>
        <p:spPr/>
        <p:txBody>
          <a:bodyPr>
            <a:normAutofit/>
          </a:bodyPr>
          <a:lstStyle/>
          <a:p>
            <a:r>
              <a:rPr lang="en-US" dirty="0">
                <a:latin typeface="Arial"/>
                <a:cs typeface="Arial"/>
              </a:rPr>
              <a:t>Institutional Resources cont.</a:t>
            </a:r>
            <a:endParaRPr lang="en-US" dirty="0"/>
          </a:p>
        </p:txBody>
      </p:sp>
      <p:sp>
        <p:nvSpPr>
          <p:cNvPr id="3" name="Content Placeholder 2">
            <a:extLst>
              <a:ext uri="{FF2B5EF4-FFF2-40B4-BE49-F238E27FC236}">
                <a16:creationId xmlns:a16="http://schemas.microsoft.com/office/drawing/2014/main" id="{AE59C8F0-CB56-8698-5A7A-EE8F297E3910}"/>
              </a:ext>
            </a:extLst>
          </p:cNvPr>
          <p:cNvSpPr>
            <a:spLocks noGrp="1"/>
          </p:cNvSpPr>
          <p:nvPr>
            <p:ph idx="1"/>
          </p:nvPr>
        </p:nvSpPr>
        <p:spPr/>
        <p:txBody>
          <a:bodyPr vert="horz" lIns="91440" tIns="45720" rIns="91440" bIns="45720" rtlCol="0" anchor="t">
            <a:normAutofit/>
          </a:bodyPr>
          <a:lstStyle/>
          <a:p>
            <a:pPr>
              <a:buFont typeface="Wingdings" panose="05000000000000000000" pitchFamily="2" charset="2"/>
              <a:buChar char="Ø"/>
            </a:pPr>
            <a:r>
              <a:rPr lang="en-US" sz="1600" dirty="0">
                <a:latin typeface="Arial"/>
                <a:cs typeface="Arial"/>
                <a:hlinkClick r:id="rId2"/>
              </a:rPr>
              <a:t>Human Subjects Office</a:t>
            </a:r>
            <a:r>
              <a:rPr lang="en-US" sz="1600" dirty="0">
                <a:latin typeface="Arial"/>
                <a:cs typeface="Arial"/>
              </a:rPr>
              <a:t> - human subject and related data protections</a:t>
            </a:r>
          </a:p>
          <a:p>
            <a:pPr>
              <a:buFont typeface="Wingdings" panose="05000000000000000000" pitchFamily="2" charset="2"/>
              <a:buChar char="Ø"/>
            </a:pPr>
            <a:r>
              <a:rPr lang="en-US" sz="1600" dirty="0">
                <a:latin typeface="Arial"/>
                <a:cs typeface="Arial"/>
                <a:hlinkClick r:id="rId3"/>
              </a:rPr>
              <a:t>Information Security and Policy</a:t>
            </a:r>
            <a:r>
              <a:rPr lang="en-US" sz="1600" dirty="0">
                <a:latin typeface="Arial"/>
                <a:cs typeface="Arial"/>
              </a:rPr>
              <a:t> - Cyber security and VPN access </a:t>
            </a:r>
            <a:endParaRPr lang="en-US" sz="1600" dirty="0"/>
          </a:p>
          <a:p>
            <a:pPr>
              <a:buFont typeface="Wingdings" panose="05000000000000000000" pitchFamily="2" charset="2"/>
              <a:buChar char="Ø"/>
            </a:pPr>
            <a:r>
              <a:rPr lang="en-US" sz="1600" dirty="0">
                <a:latin typeface="Arial"/>
                <a:cs typeface="Arial"/>
                <a:hlinkClick r:id="rId4"/>
              </a:rPr>
              <a:t>ITS Research Services</a:t>
            </a:r>
            <a:r>
              <a:rPr lang="en-US" sz="1600" dirty="0">
                <a:latin typeface="Arial"/>
                <a:cs typeface="Arial"/>
              </a:rPr>
              <a:t> – data security and access</a:t>
            </a:r>
          </a:p>
          <a:p>
            <a:pPr>
              <a:buFont typeface="Wingdings" panose="05000000000000000000" pitchFamily="2" charset="2"/>
              <a:buChar char="Ø"/>
            </a:pPr>
            <a:r>
              <a:rPr lang="en-US" sz="1600" dirty="0">
                <a:latin typeface="Arial"/>
                <a:cs typeface="Arial"/>
                <a:hlinkClick r:id="rId5"/>
              </a:rPr>
              <a:t>Office of General Counsel </a:t>
            </a:r>
            <a:r>
              <a:rPr lang="en-US" sz="1600" dirty="0">
                <a:latin typeface="Arial"/>
                <a:cs typeface="Arial"/>
              </a:rPr>
              <a:t>and Central Human Resources – Tax and other employment implications</a:t>
            </a:r>
            <a:endParaRPr lang="en-US" sz="1600" dirty="0"/>
          </a:p>
          <a:p>
            <a:pPr marL="342900" indent="-342900">
              <a:buFont typeface="Arial"/>
              <a:buChar char="•"/>
            </a:pPr>
            <a:endParaRPr lang="en-US" sz="1600" dirty="0">
              <a:latin typeface="Arial"/>
              <a:cs typeface="Arial"/>
            </a:endParaRPr>
          </a:p>
          <a:p>
            <a:pPr marL="0" indent="0">
              <a:buNone/>
            </a:pPr>
            <a:r>
              <a:rPr lang="en-US" sz="1600" i="1" dirty="0">
                <a:latin typeface="Arial"/>
                <a:cs typeface="Arial"/>
              </a:rPr>
              <a:t>Some compliance issues apply for internally and externally funded research.</a:t>
            </a:r>
            <a:endParaRPr lang="en-US" sz="1600" i="1" dirty="0"/>
          </a:p>
          <a:p>
            <a:pPr marL="0" indent="0">
              <a:buNone/>
            </a:pPr>
            <a:endParaRPr lang="en-US" sz="1600" dirty="0"/>
          </a:p>
        </p:txBody>
      </p:sp>
      <p:sp>
        <p:nvSpPr>
          <p:cNvPr id="4" name="Footer Placeholder 3">
            <a:extLst>
              <a:ext uri="{FF2B5EF4-FFF2-40B4-BE49-F238E27FC236}">
                <a16:creationId xmlns:a16="http://schemas.microsoft.com/office/drawing/2014/main" id="{4FFAD60D-C6F2-0EF2-FF91-B8F563615DF2}"/>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4078783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6C04D-0FDC-EDBC-CD14-B7FC033413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00835E-A534-8858-63F4-63AB4CE3C1F5}"/>
              </a:ext>
            </a:extLst>
          </p:cNvPr>
          <p:cNvSpPr>
            <a:spLocks noGrp="1"/>
          </p:cNvSpPr>
          <p:nvPr>
            <p:ph type="title"/>
          </p:nvPr>
        </p:nvSpPr>
        <p:spPr/>
        <p:txBody>
          <a:bodyPr>
            <a:normAutofit/>
          </a:bodyPr>
          <a:lstStyle/>
          <a:p>
            <a:r>
              <a:rPr lang="en-US" dirty="0"/>
              <a:t>Foreign engagement example</a:t>
            </a:r>
          </a:p>
        </p:txBody>
      </p:sp>
      <p:sp>
        <p:nvSpPr>
          <p:cNvPr id="3" name="Content Placeholder 2">
            <a:extLst>
              <a:ext uri="{FF2B5EF4-FFF2-40B4-BE49-F238E27FC236}">
                <a16:creationId xmlns:a16="http://schemas.microsoft.com/office/drawing/2014/main" id="{F41135AC-8CF8-2922-513C-D3F64F2A97AF}"/>
              </a:ext>
            </a:extLst>
          </p:cNvPr>
          <p:cNvSpPr>
            <a:spLocks noGrp="1"/>
          </p:cNvSpPr>
          <p:nvPr>
            <p:ph idx="1"/>
          </p:nvPr>
        </p:nvSpPr>
        <p:spPr>
          <a:xfrm>
            <a:off x="628650" y="1721375"/>
            <a:ext cx="7886700" cy="4388698"/>
          </a:xfrm>
        </p:spPr>
        <p:txBody>
          <a:bodyPr vert="horz" lIns="91440" tIns="45720" rIns="91440" bIns="45720" rtlCol="0" anchor="t">
            <a:noAutofit/>
          </a:bodyPr>
          <a:lstStyle/>
          <a:p>
            <a:r>
              <a:rPr lang="en-US" sz="1800" b="1" dirty="0">
                <a:latin typeface="Arial"/>
                <a:cs typeface="Arial"/>
              </a:rPr>
              <a:t>Foreign *complimentary appointments </a:t>
            </a:r>
            <a:endParaRPr lang="en-US" sz="1800" dirty="0">
              <a:latin typeface="Arial"/>
              <a:cs typeface="Arial"/>
            </a:endParaRPr>
          </a:p>
          <a:p>
            <a:pPr lvl="1">
              <a:buFont typeface="Arial"/>
              <a:buChar char="•"/>
            </a:pPr>
            <a:r>
              <a:rPr lang="en-US" sz="1600" dirty="0">
                <a:latin typeface="Arial"/>
                <a:cs typeface="Arial"/>
              </a:rPr>
              <a:t>Unpaid appointments, e.g., </a:t>
            </a:r>
            <a:r>
              <a:rPr lang="en-US" sz="1600" dirty="0"/>
              <a:t>a</a:t>
            </a:r>
            <a:r>
              <a:rPr lang="en-US" sz="1600" dirty="0">
                <a:latin typeface="Arial"/>
                <a:cs typeface="Arial"/>
              </a:rPr>
              <a:t>djunct, emeritus</a:t>
            </a:r>
          </a:p>
          <a:p>
            <a:pPr lvl="1">
              <a:buFont typeface="Arial"/>
              <a:buChar char="•"/>
            </a:pPr>
            <a:r>
              <a:rPr lang="en-US" sz="1600" dirty="0">
                <a:latin typeface="Arial"/>
                <a:cs typeface="Arial"/>
              </a:rPr>
              <a:t>Often initiated to allow access to UI systems with </a:t>
            </a:r>
            <a:r>
              <a:rPr lang="en-US" sz="1600" dirty="0" err="1">
                <a:latin typeface="Arial"/>
                <a:cs typeface="Arial"/>
              </a:rPr>
              <a:t>HawkID</a:t>
            </a:r>
            <a:r>
              <a:rPr lang="en-US" sz="1600" dirty="0">
                <a:latin typeface="Arial"/>
                <a:cs typeface="Arial"/>
              </a:rPr>
              <a:t> and Password</a:t>
            </a:r>
          </a:p>
          <a:p>
            <a:pPr lvl="1">
              <a:buFont typeface="Arial"/>
              <a:buChar char="•"/>
            </a:pPr>
            <a:r>
              <a:rPr lang="en-US" sz="1600" dirty="0">
                <a:latin typeface="Arial"/>
                <a:cs typeface="Arial"/>
              </a:rPr>
              <a:t>Focus on individuals whose sole UI appointment is complimentary</a:t>
            </a:r>
          </a:p>
          <a:p>
            <a:pPr lvl="1">
              <a:buClr>
                <a:srgbClr val="62666A"/>
              </a:buClr>
              <a:buFont typeface="Arial"/>
              <a:buChar char="•"/>
            </a:pPr>
            <a:r>
              <a:rPr lang="en-US" sz="1600" dirty="0">
                <a:latin typeface="Arial"/>
                <a:cs typeface="Arial"/>
              </a:rPr>
              <a:t>Appointee’s address is in a foreign country</a:t>
            </a:r>
          </a:p>
          <a:p>
            <a:pPr lvl="2">
              <a:buClr>
                <a:srgbClr val="62666A"/>
              </a:buClr>
              <a:buFont typeface="Courier New"/>
              <a:buChar char="o"/>
            </a:pPr>
            <a:r>
              <a:rPr lang="en-US" sz="1600" dirty="0">
                <a:latin typeface="Arial"/>
                <a:cs typeface="Arial"/>
              </a:rPr>
              <a:t>Includes U.S. Citizens residing in a foreign country</a:t>
            </a:r>
          </a:p>
          <a:p>
            <a:pPr lvl="2">
              <a:buClr>
                <a:srgbClr val="62666A"/>
              </a:buClr>
              <a:buFont typeface="Courier New"/>
              <a:buChar char="o"/>
            </a:pPr>
            <a:endParaRPr lang="en-US" sz="1600" dirty="0">
              <a:latin typeface="Arial"/>
              <a:cs typeface="Arial"/>
            </a:endParaRPr>
          </a:p>
          <a:p>
            <a:pPr>
              <a:buFont typeface="Arial"/>
              <a:buChar char="•"/>
            </a:pPr>
            <a:r>
              <a:rPr lang="en-US" sz="1800" dirty="0">
                <a:latin typeface="Arial"/>
                <a:cs typeface="Arial"/>
              </a:rPr>
              <a:t>Foreign and domestic complimentary appointments related to research activities prompt compliance reviews.</a:t>
            </a:r>
          </a:p>
          <a:p>
            <a:pPr>
              <a:buFont typeface="Arial"/>
              <a:buChar char="•"/>
            </a:pPr>
            <a:endParaRPr lang="en-US" sz="1800" dirty="0">
              <a:latin typeface="Arial"/>
              <a:cs typeface="Arial"/>
            </a:endParaRPr>
          </a:p>
          <a:p>
            <a:pPr>
              <a:buFont typeface="Arial"/>
              <a:buChar char="•"/>
            </a:pPr>
            <a:r>
              <a:rPr lang="en-US" sz="1800" dirty="0">
                <a:latin typeface="Arial"/>
                <a:cs typeface="Arial"/>
              </a:rPr>
              <a:t>*</a:t>
            </a:r>
            <a:r>
              <a:rPr lang="en-US" sz="1800" i="1" dirty="0">
                <a:latin typeface="Arial"/>
                <a:cs typeface="Arial"/>
              </a:rPr>
              <a:t>All complimentary appointments involve compliance considerations.</a:t>
            </a:r>
          </a:p>
          <a:p>
            <a:pPr>
              <a:buFont typeface="Arial"/>
              <a:buChar char="•"/>
            </a:pPr>
            <a:endParaRPr lang="en-US" sz="1800" dirty="0">
              <a:latin typeface="Arial"/>
              <a:cs typeface="Arial"/>
            </a:endParaRPr>
          </a:p>
          <a:p>
            <a:endParaRPr lang="en-US" sz="1800" dirty="0">
              <a:latin typeface="Arial"/>
              <a:cs typeface="Arial"/>
            </a:endParaRPr>
          </a:p>
          <a:p>
            <a:pPr marL="0" indent="0">
              <a:buNone/>
            </a:pPr>
            <a:endParaRPr lang="en-US" sz="1800" dirty="0">
              <a:latin typeface="Arial"/>
              <a:cs typeface="Arial"/>
            </a:endParaRPr>
          </a:p>
          <a:p>
            <a:pPr marL="0" indent="0">
              <a:buNone/>
            </a:pPr>
            <a:endParaRPr lang="en-US" sz="2000" dirty="0">
              <a:latin typeface="Arial"/>
              <a:cs typeface="Arial"/>
            </a:endParaRPr>
          </a:p>
        </p:txBody>
      </p:sp>
      <p:sp>
        <p:nvSpPr>
          <p:cNvPr id="4" name="Footer Placeholder 3">
            <a:extLst>
              <a:ext uri="{FF2B5EF4-FFF2-40B4-BE49-F238E27FC236}">
                <a16:creationId xmlns:a16="http://schemas.microsoft.com/office/drawing/2014/main" id="{A22AA0AF-7ACA-8C1E-E241-F5D866E39147}"/>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1853888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637AB-429A-978B-802A-D5576D7667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6E7332-6382-0B6C-9BDA-C87DF5FC3D36}"/>
              </a:ext>
            </a:extLst>
          </p:cNvPr>
          <p:cNvSpPr>
            <a:spLocks noGrp="1"/>
          </p:cNvSpPr>
          <p:nvPr>
            <p:ph type="title"/>
          </p:nvPr>
        </p:nvSpPr>
        <p:spPr/>
        <p:txBody>
          <a:bodyPr>
            <a:normAutofit/>
          </a:bodyPr>
          <a:lstStyle/>
          <a:p>
            <a:r>
              <a:rPr lang="en-US">
                <a:latin typeface="Arial"/>
                <a:cs typeface="Arial"/>
              </a:rPr>
              <a:t>Foreign Complimentary Appointments</a:t>
            </a:r>
          </a:p>
        </p:txBody>
      </p:sp>
      <p:sp>
        <p:nvSpPr>
          <p:cNvPr id="3" name="Content Placeholder 2">
            <a:extLst>
              <a:ext uri="{FF2B5EF4-FFF2-40B4-BE49-F238E27FC236}">
                <a16:creationId xmlns:a16="http://schemas.microsoft.com/office/drawing/2014/main" id="{62B01835-B0A2-04A7-84C0-F82770437B91}"/>
              </a:ext>
            </a:extLst>
          </p:cNvPr>
          <p:cNvSpPr>
            <a:spLocks noGrp="1"/>
          </p:cNvSpPr>
          <p:nvPr>
            <p:ph idx="1"/>
          </p:nvPr>
        </p:nvSpPr>
        <p:spPr/>
        <p:txBody>
          <a:bodyPr vert="horz" lIns="91440" tIns="45720" rIns="91440" bIns="45720" rtlCol="0" anchor="t">
            <a:normAutofit/>
          </a:bodyPr>
          <a:lstStyle/>
          <a:p>
            <a:pPr marL="0" indent="0">
              <a:buClr>
                <a:srgbClr val="62666A"/>
              </a:buClr>
              <a:buNone/>
            </a:pPr>
            <a:r>
              <a:rPr lang="en-US" sz="1800" dirty="0">
                <a:latin typeface="Arial"/>
                <a:cs typeface="Arial"/>
              </a:rPr>
              <a:t>When foreign complimentary appointments </a:t>
            </a:r>
            <a:r>
              <a:rPr lang="en-US" sz="1800" i="1" dirty="0">
                <a:latin typeface="Arial"/>
                <a:cs typeface="Arial"/>
              </a:rPr>
              <a:t>are</a:t>
            </a:r>
            <a:r>
              <a:rPr lang="en-US" sz="1800" dirty="0">
                <a:latin typeface="Arial"/>
                <a:cs typeface="Arial"/>
              </a:rPr>
              <a:t> appropriate, the following actions and others may be required:</a:t>
            </a:r>
            <a:endParaRPr lang="en-US" sz="1800" dirty="0"/>
          </a:p>
          <a:p>
            <a:pPr lvl="1">
              <a:buClr>
                <a:srgbClr val="62666A"/>
              </a:buClr>
            </a:pPr>
            <a:r>
              <a:rPr lang="en-US" dirty="0">
                <a:latin typeface="Arial"/>
                <a:cs typeface="Arial"/>
              </a:rPr>
              <a:t>Prior approval from sponsor</a:t>
            </a:r>
          </a:p>
          <a:p>
            <a:pPr lvl="1">
              <a:buClr>
                <a:srgbClr val="62666A"/>
              </a:buClr>
            </a:pPr>
            <a:r>
              <a:rPr lang="en-US" dirty="0">
                <a:latin typeface="Arial"/>
                <a:cs typeface="Arial"/>
              </a:rPr>
              <a:t>A data use agreement between the UI and the appointee</a:t>
            </a:r>
          </a:p>
          <a:p>
            <a:pPr lvl="1">
              <a:buClr>
                <a:srgbClr val="62666A"/>
              </a:buClr>
            </a:pPr>
            <a:r>
              <a:rPr lang="en-US" dirty="0">
                <a:latin typeface="Arial"/>
                <a:cs typeface="Arial"/>
              </a:rPr>
              <a:t>An IT Security Plan and/or IT Security terms in the appointment letter</a:t>
            </a:r>
          </a:p>
          <a:p>
            <a:pPr lvl="1">
              <a:buClr>
                <a:srgbClr val="62666A"/>
              </a:buClr>
            </a:pPr>
            <a:r>
              <a:rPr lang="en-US" dirty="0">
                <a:latin typeface="Arial"/>
                <a:cs typeface="Arial"/>
              </a:rPr>
              <a:t>IRB approval</a:t>
            </a:r>
          </a:p>
          <a:p>
            <a:pPr lvl="1">
              <a:buClr>
                <a:srgbClr val="62666A"/>
              </a:buClr>
            </a:pPr>
            <a:r>
              <a:rPr lang="en-US" dirty="0">
                <a:latin typeface="Arial"/>
                <a:cs typeface="Arial"/>
              </a:rPr>
              <a:t>Other provisions may be required in the appointment letter depending on the purpose of the appointment and the relevant tax and employment laws of the country</a:t>
            </a:r>
          </a:p>
          <a:p>
            <a:pPr>
              <a:buClr>
                <a:srgbClr val="62666A"/>
              </a:buClr>
              <a:buFont typeface="Calibri"/>
              <a:buChar char="-"/>
            </a:pPr>
            <a:endParaRPr lang="en-US" sz="1600" dirty="0"/>
          </a:p>
        </p:txBody>
      </p:sp>
      <p:sp>
        <p:nvSpPr>
          <p:cNvPr id="4" name="Footer Placeholder 3">
            <a:extLst>
              <a:ext uri="{FF2B5EF4-FFF2-40B4-BE49-F238E27FC236}">
                <a16:creationId xmlns:a16="http://schemas.microsoft.com/office/drawing/2014/main" id="{70B6387F-654D-B6FB-B357-5891991E0678}"/>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1388734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5CBB2-F610-40B4-A124-363EF63EBDD4}"/>
              </a:ext>
            </a:extLst>
          </p:cNvPr>
          <p:cNvSpPr>
            <a:spLocks noGrp="1"/>
          </p:cNvSpPr>
          <p:nvPr>
            <p:ph type="title"/>
          </p:nvPr>
        </p:nvSpPr>
        <p:spPr>
          <a:xfrm>
            <a:off x="714375" y="526778"/>
            <a:ext cx="7715251" cy="869089"/>
          </a:xfrm>
        </p:spPr>
        <p:txBody>
          <a:bodyPr/>
          <a:lstStyle/>
          <a:p>
            <a:r>
              <a:rPr lang="en-US" dirty="0"/>
              <a:t>Today’s Agenda</a:t>
            </a:r>
          </a:p>
        </p:txBody>
      </p:sp>
      <p:sp>
        <p:nvSpPr>
          <p:cNvPr id="3" name="Content Placeholder 2">
            <a:extLst>
              <a:ext uri="{FF2B5EF4-FFF2-40B4-BE49-F238E27FC236}">
                <a16:creationId xmlns:a16="http://schemas.microsoft.com/office/drawing/2014/main" id="{9113FCDE-F6D7-41FF-9845-D3893750EB08}"/>
              </a:ext>
            </a:extLst>
          </p:cNvPr>
          <p:cNvSpPr>
            <a:spLocks noGrp="1"/>
          </p:cNvSpPr>
          <p:nvPr>
            <p:ph idx="10"/>
          </p:nvPr>
        </p:nvSpPr>
        <p:spPr>
          <a:xfrm>
            <a:off x="714374" y="1686758"/>
            <a:ext cx="7688645" cy="4256843"/>
          </a:xfrm>
        </p:spPr>
        <p:txBody>
          <a:bodyPr/>
          <a:lstStyle/>
          <a:p>
            <a:r>
              <a:rPr lang="en-US" dirty="0"/>
              <a:t>Change Management 5 Minute Tip – Blair Wagner</a:t>
            </a:r>
          </a:p>
          <a:p>
            <a:r>
              <a:rPr lang="en-US" dirty="0"/>
              <a:t>Internal Audit Processes and Findings – Chad Sharp &amp; James Pitcher</a:t>
            </a:r>
          </a:p>
          <a:p>
            <a:r>
              <a:rPr lang="en-US" dirty="0"/>
              <a:t>Foreign Payment Reporting – Wendy Beaver</a:t>
            </a:r>
          </a:p>
          <a:p>
            <a:r>
              <a:rPr lang="en-US" dirty="0"/>
              <a:t>International Collaborations &amp; Related Compliance – Wendy Beaver</a:t>
            </a:r>
          </a:p>
          <a:p>
            <a:r>
              <a:rPr lang="en-US" dirty="0"/>
              <a:t>Independent Contractor Guidelines – Jenny Loeser</a:t>
            </a:r>
          </a:p>
          <a:p>
            <a:r>
              <a:rPr lang="en-US" dirty="0" err="1"/>
              <a:t>reSPARC</a:t>
            </a:r>
            <a:r>
              <a:rPr lang="en-US" dirty="0"/>
              <a:t> Update – Emily Campbell</a:t>
            </a:r>
          </a:p>
        </p:txBody>
      </p:sp>
      <p:sp>
        <p:nvSpPr>
          <p:cNvPr id="5" name="Footer Placeholder 3">
            <a:extLst>
              <a:ext uri="{FF2B5EF4-FFF2-40B4-BE49-F238E27FC236}">
                <a16:creationId xmlns:a16="http://schemas.microsoft.com/office/drawing/2014/main" id="{68BCB527-2259-FA40-8DB3-056BA3C1B22F}"/>
              </a:ext>
            </a:extLst>
          </p:cNvPr>
          <p:cNvSpPr>
            <a:spLocks noGrp="1"/>
          </p:cNvSpPr>
          <p:nvPr>
            <p:ph type="ftr" sz="quarter" idx="3"/>
          </p:nvPr>
        </p:nvSpPr>
        <p:spPr>
          <a:xfrm>
            <a:off x="2073821" y="6441193"/>
            <a:ext cx="6513130" cy="365125"/>
          </a:xfrm>
        </p:spPr>
        <p:txBody>
          <a:bodyPr/>
          <a:lstStyle/>
          <a:p>
            <a:r>
              <a:rPr lang="en-US" dirty="0"/>
              <a:t>Quarterly Business Officers Meeting</a:t>
            </a:r>
          </a:p>
        </p:txBody>
      </p:sp>
    </p:spTree>
    <p:extLst>
      <p:ext uri="{BB962C8B-B14F-4D97-AF65-F5344CB8AC3E}">
        <p14:creationId xmlns:p14="http://schemas.microsoft.com/office/powerpoint/2010/main" val="2147875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EA7B4-4C82-CBD3-57AF-2CEEE29C27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48F940-EAB7-2982-A1BE-2C57181395B0}"/>
              </a:ext>
            </a:extLst>
          </p:cNvPr>
          <p:cNvSpPr>
            <a:spLocks noGrp="1"/>
          </p:cNvSpPr>
          <p:nvPr>
            <p:ph type="title"/>
          </p:nvPr>
        </p:nvSpPr>
        <p:spPr>
          <a:xfrm>
            <a:off x="554509" y="494273"/>
            <a:ext cx="7886700" cy="869089"/>
          </a:xfrm>
        </p:spPr>
        <p:txBody>
          <a:bodyPr anchor="ctr">
            <a:normAutofit/>
          </a:bodyPr>
          <a:lstStyle/>
          <a:p>
            <a:r>
              <a:rPr lang="en-US" dirty="0"/>
              <a:t>Case Study</a:t>
            </a:r>
          </a:p>
        </p:txBody>
      </p:sp>
      <p:sp>
        <p:nvSpPr>
          <p:cNvPr id="4" name="Footer Placeholder 3">
            <a:extLst>
              <a:ext uri="{FF2B5EF4-FFF2-40B4-BE49-F238E27FC236}">
                <a16:creationId xmlns:a16="http://schemas.microsoft.com/office/drawing/2014/main" id="{411EF315-686C-AF18-E2AE-30B096B5E4AF}"/>
              </a:ext>
            </a:extLst>
          </p:cNvPr>
          <p:cNvSpPr>
            <a:spLocks noGrp="1"/>
          </p:cNvSpPr>
          <p:nvPr>
            <p:ph type="ftr" sz="quarter" idx="3"/>
          </p:nvPr>
        </p:nvSpPr>
        <p:spPr>
          <a:xfrm>
            <a:off x="2126974" y="6441193"/>
            <a:ext cx="6276046" cy="365125"/>
          </a:xfrm>
        </p:spPr>
        <p:txBody>
          <a:bodyPr anchor="ctr">
            <a:normAutofit/>
          </a:bodyPr>
          <a:lstStyle/>
          <a:p>
            <a:pPr>
              <a:spcAft>
                <a:spcPts val="600"/>
              </a:spcAft>
            </a:pPr>
            <a:r>
              <a:rPr lang="en-US"/>
              <a:t>Division of Sponsored Programs (DSP)</a:t>
            </a:r>
          </a:p>
        </p:txBody>
      </p:sp>
      <p:graphicFrame>
        <p:nvGraphicFramePr>
          <p:cNvPr id="7" name="Content Placeholder 2">
            <a:extLst>
              <a:ext uri="{FF2B5EF4-FFF2-40B4-BE49-F238E27FC236}">
                <a16:creationId xmlns:a16="http://schemas.microsoft.com/office/drawing/2014/main" id="{D0C8AA84-9D6E-9EC9-CBCC-D0F4DD461995}"/>
              </a:ext>
            </a:extLst>
          </p:cNvPr>
          <p:cNvGraphicFramePr>
            <a:graphicFrameLocks noGrp="1"/>
          </p:cNvGraphicFramePr>
          <p:nvPr>
            <p:ph idx="1"/>
          </p:nvPr>
        </p:nvGraphicFramePr>
        <p:xfrm>
          <a:off x="628650" y="1591689"/>
          <a:ext cx="7886700" cy="43886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1241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E85B4-A777-A253-9331-9B60D2E95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B0EB9C-63A5-5D3F-4535-7B17419C5E6A}"/>
              </a:ext>
            </a:extLst>
          </p:cNvPr>
          <p:cNvSpPr>
            <a:spLocks noGrp="1"/>
          </p:cNvSpPr>
          <p:nvPr>
            <p:ph type="title"/>
          </p:nvPr>
        </p:nvSpPr>
        <p:spPr/>
        <p:txBody>
          <a:bodyPr>
            <a:normAutofit/>
          </a:bodyPr>
          <a:lstStyle/>
          <a:p>
            <a:r>
              <a:rPr lang="en-US" dirty="0"/>
              <a:t>Case Study – Key Facts</a:t>
            </a:r>
          </a:p>
        </p:txBody>
      </p:sp>
      <p:sp>
        <p:nvSpPr>
          <p:cNvPr id="3" name="Content Placeholder 2">
            <a:extLst>
              <a:ext uri="{FF2B5EF4-FFF2-40B4-BE49-F238E27FC236}">
                <a16:creationId xmlns:a16="http://schemas.microsoft.com/office/drawing/2014/main" id="{F27D42F8-5986-FB38-AFE9-75A14B9964F5}"/>
              </a:ext>
            </a:extLst>
          </p:cNvPr>
          <p:cNvSpPr>
            <a:spLocks noGrp="1"/>
          </p:cNvSpPr>
          <p:nvPr>
            <p:ph idx="1"/>
          </p:nvPr>
        </p:nvSpPr>
        <p:spPr>
          <a:xfrm>
            <a:off x="628650" y="1721375"/>
            <a:ext cx="7886700" cy="4388698"/>
          </a:xfrm>
        </p:spPr>
        <p:txBody>
          <a:bodyPr vert="horz" lIns="91440" tIns="45720" rIns="91440" bIns="45720" rtlCol="0" anchor="t">
            <a:noAutofit/>
          </a:bodyPr>
          <a:lstStyle/>
          <a:p>
            <a:pPr marL="0" indent="0" algn="l" rtl="0" fontAlgn="base">
              <a:buNone/>
            </a:pPr>
            <a:r>
              <a:rPr lang="en-US" sz="1800" b="0" i="0" u="none" strike="noStrike" dirty="0">
                <a:solidFill>
                  <a:srgbClr val="000000"/>
                </a:solidFill>
                <a:effectLst/>
                <a:latin typeface="Arial" panose="020B0604020202020204" pitchFamily="34" charset="0"/>
              </a:rPr>
              <a:t>Is this a foreign complimentary appointment?</a:t>
            </a:r>
            <a:r>
              <a:rPr lang="en-US" sz="1800" b="0" i="0" dirty="0">
                <a:effectLst/>
                <a:latin typeface="Arial" panose="020B0604020202020204" pitchFamily="34" charset="0"/>
              </a:rPr>
              <a:t>​</a:t>
            </a:r>
            <a:endParaRPr lang="en-US" sz="1400" b="0" i="0" dirty="0">
              <a:effectLst/>
              <a:latin typeface="Arial" panose="020B0604020202020204" pitchFamily="34" charset="0"/>
            </a:endParaRPr>
          </a:p>
          <a:p>
            <a:pPr algn="l" rtl="0" fontAlgn="base">
              <a:buFont typeface="Wingdings" panose="05000000000000000000" pitchFamily="2" charset="2"/>
              <a:buChar char="ü"/>
            </a:pPr>
            <a:r>
              <a:rPr lang="en-US" sz="1800" b="0" i="0" u="none" strike="noStrike" dirty="0">
                <a:solidFill>
                  <a:srgbClr val="000000"/>
                </a:solidFill>
                <a:effectLst/>
                <a:latin typeface="Arial" panose="020B0604020202020204" pitchFamily="34" charset="0"/>
              </a:rPr>
              <a:t> Yes. It’s a complimentary appointment. The appointee resides in Venezuela.</a:t>
            </a:r>
            <a:r>
              <a:rPr lang="en-US" sz="1800" b="0" i="0" dirty="0">
                <a:effectLst/>
                <a:latin typeface="Arial" panose="020B0604020202020204" pitchFamily="34" charset="0"/>
              </a:rPr>
              <a:t>​</a:t>
            </a:r>
          </a:p>
          <a:p>
            <a:pPr marL="0" indent="0" algn="l" rtl="0" fontAlgn="base">
              <a:buNone/>
            </a:pPr>
            <a:endParaRPr lang="en-US" sz="1800" dirty="0"/>
          </a:p>
          <a:p>
            <a:pPr marL="0" indent="0" algn="l" rtl="0" fontAlgn="base">
              <a:buNone/>
            </a:pPr>
            <a:r>
              <a:rPr lang="en-US" sz="1800" dirty="0"/>
              <a:t>Is this related to research?</a:t>
            </a:r>
          </a:p>
          <a:p>
            <a:pPr algn="l" rtl="0" fontAlgn="base">
              <a:buFont typeface="Wingdings" panose="05000000000000000000" pitchFamily="2" charset="2"/>
              <a:buChar char="ü"/>
            </a:pPr>
            <a:r>
              <a:rPr lang="en-US" sz="1800" b="0" i="0" u="none" strike="noStrike" dirty="0">
                <a:solidFill>
                  <a:srgbClr val="000000"/>
                </a:solidFill>
                <a:effectLst/>
                <a:latin typeface="Arial" panose="020B0604020202020204" pitchFamily="34" charset="0"/>
              </a:rPr>
              <a:t>Yes, to assist with data analysis for a federally funded research project.</a:t>
            </a:r>
            <a:r>
              <a:rPr lang="en-US" sz="1800" b="0" i="0" dirty="0">
                <a:effectLst/>
                <a:latin typeface="Arial" panose="020B0604020202020204" pitchFamily="34" charset="0"/>
              </a:rPr>
              <a:t>​</a:t>
            </a:r>
            <a:endParaRPr lang="en-US" sz="1400" b="0" i="0" dirty="0">
              <a:effectLst/>
            </a:endParaRPr>
          </a:p>
          <a:p>
            <a:pPr algn="l" rtl="0" fontAlgn="base">
              <a:buNone/>
            </a:pPr>
            <a:endParaRPr lang="en-US" sz="1800" b="1" i="1" u="none" strike="noStrike" dirty="0">
              <a:solidFill>
                <a:srgbClr val="000000"/>
              </a:solidFill>
              <a:effectLst/>
              <a:latin typeface="Arial" panose="020B0604020202020204" pitchFamily="34" charset="0"/>
            </a:endParaRPr>
          </a:p>
          <a:p>
            <a:pPr algn="l" rtl="0" fontAlgn="base">
              <a:buNone/>
            </a:pPr>
            <a:r>
              <a:rPr lang="en-US" sz="1800" b="1" i="1" u="none" strike="noStrike" dirty="0">
                <a:solidFill>
                  <a:srgbClr val="000000"/>
                </a:solidFill>
                <a:effectLst/>
                <a:latin typeface="Arial" panose="020B0604020202020204" pitchFamily="34" charset="0"/>
              </a:rPr>
              <a:t>Contact DSP at this point. </a:t>
            </a:r>
            <a:r>
              <a:rPr lang="en-US" sz="1800" b="0" i="0" dirty="0">
                <a:effectLst/>
                <a:latin typeface="Arial" panose="020B0604020202020204" pitchFamily="34" charset="0"/>
              </a:rPr>
              <a:t>​</a:t>
            </a:r>
            <a:endParaRPr lang="en-US" sz="1600" b="0" i="0" dirty="0">
              <a:effectLst/>
            </a:endParaRPr>
          </a:p>
          <a:p>
            <a:pPr algn="l" rtl="0" fontAlgn="base"/>
            <a:r>
              <a:rPr lang="en-US" sz="1800" b="0" i="1" u="none" strike="noStrike" dirty="0">
                <a:solidFill>
                  <a:srgbClr val="000000"/>
                </a:solidFill>
                <a:effectLst/>
                <a:latin typeface="Arial" panose="020B0604020202020204" pitchFamily="34" charset="0"/>
              </a:rPr>
              <a:t>DSP will include other administrative and compliance offices applicable to </a:t>
            </a:r>
            <a:r>
              <a:rPr lang="en-US" sz="1800" i="1" dirty="0">
                <a:solidFill>
                  <a:srgbClr val="000000"/>
                </a:solidFill>
              </a:rPr>
              <a:t>the </a:t>
            </a:r>
            <a:r>
              <a:rPr lang="en-US" sz="1800" b="0" i="1" u="none" strike="noStrike" dirty="0">
                <a:solidFill>
                  <a:srgbClr val="000000"/>
                </a:solidFill>
                <a:effectLst/>
                <a:latin typeface="Arial" panose="020B0604020202020204" pitchFamily="34" charset="0"/>
              </a:rPr>
              <a:t>situation.</a:t>
            </a:r>
            <a:r>
              <a:rPr lang="en-US" sz="1800" b="0" i="0" dirty="0">
                <a:effectLst/>
                <a:latin typeface="Arial" panose="020B0604020202020204" pitchFamily="34" charset="0"/>
              </a:rPr>
              <a:t>​</a:t>
            </a:r>
            <a:endParaRPr lang="en-US" sz="1600" b="0" i="0" dirty="0">
              <a:effectLst/>
            </a:endParaRPr>
          </a:p>
          <a:p>
            <a:pPr marL="0" indent="0">
              <a:buNone/>
            </a:pPr>
            <a:endParaRPr lang="en-US" sz="2000" dirty="0">
              <a:latin typeface="Arial"/>
              <a:cs typeface="Arial"/>
            </a:endParaRPr>
          </a:p>
        </p:txBody>
      </p:sp>
      <p:sp>
        <p:nvSpPr>
          <p:cNvPr id="4" name="Footer Placeholder 3">
            <a:extLst>
              <a:ext uri="{FF2B5EF4-FFF2-40B4-BE49-F238E27FC236}">
                <a16:creationId xmlns:a16="http://schemas.microsoft.com/office/drawing/2014/main" id="{CFCC27A2-0954-C79E-B3C4-40811EDC0F6D}"/>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2701112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8059C-514F-C2C4-9163-9770B8AB72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47C70A-1922-038C-2CEF-8E91F2DC78A1}"/>
              </a:ext>
            </a:extLst>
          </p:cNvPr>
          <p:cNvSpPr>
            <a:spLocks noGrp="1"/>
          </p:cNvSpPr>
          <p:nvPr>
            <p:ph type="title"/>
          </p:nvPr>
        </p:nvSpPr>
        <p:spPr/>
        <p:txBody>
          <a:bodyPr>
            <a:normAutofit/>
          </a:bodyPr>
          <a:lstStyle/>
          <a:p>
            <a:r>
              <a:rPr lang="en-US">
                <a:latin typeface="Arial"/>
                <a:cs typeface="Arial"/>
              </a:rPr>
              <a:t>Case Study – </a:t>
            </a:r>
            <a:br>
              <a:rPr lang="en-US">
                <a:latin typeface="Arial"/>
                <a:cs typeface="Arial"/>
              </a:rPr>
            </a:br>
            <a:r>
              <a:rPr lang="en-US">
                <a:latin typeface="Arial"/>
                <a:cs typeface="Arial"/>
              </a:rPr>
              <a:t>Compliance Considerations</a:t>
            </a:r>
            <a:endParaRPr lang="en-US"/>
          </a:p>
        </p:txBody>
      </p:sp>
      <p:sp>
        <p:nvSpPr>
          <p:cNvPr id="3" name="Content Placeholder 2">
            <a:extLst>
              <a:ext uri="{FF2B5EF4-FFF2-40B4-BE49-F238E27FC236}">
                <a16:creationId xmlns:a16="http://schemas.microsoft.com/office/drawing/2014/main" id="{E63BCC77-BA7F-742D-EFDD-357C1520E099}"/>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US" sz="1600">
                <a:latin typeface="Arial"/>
                <a:cs typeface="Arial"/>
              </a:rPr>
              <a:t>Central offices will review applicable components related to the research project: </a:t>
            </a:r>
            <a:endParaRPr lang="en-US" sz="1600" i="1"/>
          </a:p>
          <a:p>
            <a:pPr marL="285750" indent="-285750">
              <a:buFont typeface="Wingdings"/>
              <a:buChar char="ü"/>
            </a:pPr>
            <a:r>
              <a:rPr lang="en-US" sz="1600">
                <a:latin typeface="Arial"/>
                <a:cs typeface="Arial"/>
              </a:rPr>
              <a:t>Funding sponsor restrictions, notice, and/or approval requirements</a:t>
            </a:r>
            <a:endParaRPr lang="en-US" sz="1600" b="1" i="1"/>
          </a:p>
          <a:p>
            <a:pPr marL="285750" indent="-285750">
              <a:buFont typeface="Wingdings"/>
              <a:buChar char="ü"/>
            </a:pPr>
            <a:r>
              <a:rPr lang="en-US" sz="1600">
                <a:latin typeface="Arial"/>
                <a:cs typeface="Arial"/>
              </a:rPr>
              <a:t>Export control review – project-related controls, check government restricted lists</a:t>
            </a:r>
            <a:endParaRPr lang="en-US" sz="1600"/>
          </a:p>
          <a:p>
            <a:pPr marL="285750" indent="-285750">
              <a:buFont typeface="Wingdings"/>
              <a:buChar char="ü"/>
            </a:pPr>
            <a:r>
              <a:rPr lang="en-US" sz="1600">
                <a:latin typeface="Arial"/>
                <a:cs typeface="Arial"/>
              </a:rPr>
              <a:t>IRB approval required if access to </a:t>
            </a:r>
            <a:r>
              <a:rPr lang="en-US" sz="1600" u="sng">
                <a:latin typeface="Arial"/>
                <a:cs typeface="Arial"/>
              </a:rPr>
              <a:t>any</a:t>
            </a:r>
            <a:r>
              <a:rPr lang="en-US" sz="1600">
                <a:latin typeface="Arial"/>
                <a:cs typeface="Arial"/>
              </a:rPr>
              <a:t> coded or identifiable human subject data</a:t>
            </a:r>
            <a:endParaRPr lang="en-US" sz="1600"/>
          </a:p>
          <a:p>
            <a:pPr marL="285750" indent="-285750">
              <a:buFont typeface="Wingdings"/>
              <a:buChar char="ü"/>
            </a:pPr>
            <a:r>
              <a:rPr lang="en-US" sz="1600">
                <a:latin typeface="Arial"/>
                <a:cs typeface="Arial"/>
              </a:rPr>
              <a:t>Other research security considerations including </a:t>
            </a:r>
            <a:endParaRPr lang="en-US" sz="1600"/>
          </a:p>
          <a:p>
            <a:pPr marL="628650" lvl="1">
              <a:buClr>
                <a:srgbClr val="62666A"/>
              </a:buClr>
              <a:buFont typeface="Courier New"/>
              <a:buChar char="o"/>
            </a:pPr>
            <a:r>
              <a:rPr lang="en-US" sz="1600">
                <a:latin typeface="Arial"/>
                <a:cs typeface="Arial"/>
              </a:rPr>
              <a:t>IT Security – data security, VPN access</a:t>
            </a:r>
            <a:endParaRPr lang="en-US" sz="1600"/>
          </a:p>
          <a:p>
            <a:pPr marL="628650" lvl="1">
              <a:buClr>
                <a:srgbClr val="62666A"/>
              </a:buClr>
              <a:buFont typeface="Courier New"/>
              <a:buChar char="o"/>
            </a:pPr>
            <a:r>
              <a:rPr lang="en-US" sz="1600">
                <a:latin typeface="Arial"/>
                <a:cs typeface="Arial"/>
              </a:rPr>
              <a:t>International travel considerations </a:t>
            </a:r>
          </a:p>
          <a:p>
            <a:pPr marL="285750" indent="-285750">
              <a:buFont typeface="Wingdings"/>
              <a:buChar char="ü"/>
            </a:pPr>
            <a:r>
              <a:rPr lang="en-US" sz="1600">
                <a:latin typeface="Arial"/>
                <a:cs typeface="Arial"/>
              </a:rPr>
              <a:t>Tax/employment issues</a:t>
            </a:r>
            <a:endParaRPr lang="en-US" sz="1600"/>
          </a:p>
          <a:p>
            <a:pPr marL="0" indent="0">
              <a:buNone/>
            </a:pPr>
            <a:endParaRPr lang="en-US" sz="1600">
              <a:latin typeface="Arial"/>
              <a:cs typeface="Arial"/>
            </a:endParaRPr>
          </a:p>
          <a:p>
            <a:pPr marL="0" indent="0">
              <a:buNone/>
            </a:pPr>
            <a:r>
              <a:rPr lang="en-US" sz="1600">
                <a:latin typeface="Arial"/>
                <a:cs typeface="Arial"/>
              </a:rPr>
              <a:t>If approved, potential complimentary appointment terms could include</a:t>
            </a:r>
            <a:endParaRPr lang="en-US" sz="1600"/>
          </a:p>
          <a:p>
            <a:pPr marL="285750" indent="-285750">
              <a:buFont typeface="Wingdings"/>
              <a:buChar char="ü"/>
            </a:pPr>
            <a:r>
              <a:rPr lang="en-US" sz="1600">
                <a:latin typeface="Arial"/>
                <a:cs typeface="Arial"/>
              </a:rPr>
              <a:t>Data sharing and use</a:t>
            </a:r>
            <a:endParaRPr lang="en-US" sz="1600"/>
          </a:p>
          <a:p>
            <a:pPr marL="285750" indent="-285750">
              <a:buFont typeface="Wingdings"/>
              <a:buChar char="ü"/>
            </a:pPr>
            <a:r>
              <a:rPr lang="en-US" sz="1600">
                <a:latin typeface="Arial"/>
                <a:cs typeface="Arial"/>
              </a:rPr>
              <a:t>IT Security</a:t>
            </a:r>
            <a:endParaRPr lang="en-US" sz="1600"/>
          </a:p>
          <a:p>
            <a:pPr marL="285750" indent="-285750">
              <a:buFont typeface="Wingdings"/>
              <a:buChar char="ü"/>
            </a:pPr>
            <a:r>
              <a:rPr lang="en-US" sz="1600">
                <a:latin typeface="Arial"/>
                <a:cs typeface="Arial"/>
              </a:rPr>
              <a:t>Appointment end date</a:t>
            </a:r>
            <a:endParaRPr lang="en-US" sz="1600"/>
          </a:p>
          <a:p>
            <a:pPr marL="0" indent="0">
              <a:buNone/>
            </a:pPr>
            <a:endParaRPr lang="en-US"/>
          </a:p>
        </p:txBody>
      </p:sp>
      <p:sp>
        <p:nvSpPr>
          <p:cNvPr id="4" name="Footer Placeholder 3">
            <a:extLst>
              <a:ext uri="{FF2B5EF4-FFF2-40B4-BE49-F238E27FC236}">
                <a16:creationId xmlns:a16="http://schemas.microsoft.com/office/drawing/2014/main" id="{E876C7E5-04F7-936E-0FB8-A87E00A73930}"/>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9239199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23ADE-C8FB-74C0-E503-753ACD2A01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75FC00-F511-24D7-0118-7C1C7A075162}"/>
              </a:ext>
            </a:extLst>
          </p:cNvPr>
          <p:cNvSpPr>
            <a:spLocks noGrp="1"/>
          </p:cNvSpPr>
          <p:nvPr>
            <p:ph type="title"/>
          </p:nvPr>
        </p:nvSpPr>
        <p:spPr/>
        <p:txBody>
          <a:bodyPr>
            <a:normAutofit/>
          </a:bodyPr>
          <a:lstStyle/>
          <a:p>
            <a:r>
              <a:rPr lang="en-US">
                <a:latin typeface="Arial"/>
                <a:cs typeface="Arial"/>
              </a:rPr>
              <a:t>Future Guidance</a:t>
            </a:r>
          </a:p>
        </p:txBody>
      </p:sp>
      <p:sp>
        <p:nvSpPr>
          <p:cNvPr id="3" name="Content Placeholder 2">
            <a:extLst>
              <a:ext uri="{FF2B5EF4-FFF2-40B4-BE49-F238E27FC236}">
                <a16:creationId xmlns:a16="http://schemas.microsoft.com/office/drawing/2014/main" id="{22FC7553-C7DA-6940-EFA1-AFE210BB5F2E}"/>
              </a:ext>
            </a:extLst>
          </p:cNvPr>
          <p:cNvSpPr>
            <a:spLocks noGrp="1"/>
          </p:cNvSpPr>
          <p:nvPr>
            <p:ph idx="1"/>
          </p:nvPr>
        </p:nvSpPr>
        <p:spPr/>
        <p:txBody>
          <a:bodyPr vert="horz" lIns="91440" tIns="45720" rIns="91440" bIns="45720" rtlCol="0" anchor="t">
            <a:normAutofit/>
          </a:bodyPr>
          <a:lstStyle/>
          <a:p>
            <a:pPr marL="0" indent="0">
              <a:buClr>
                <a:srgbClr val="62666A"/>
              </a:buClr>
              <a:buNone/>
            </a:pPr>
            <a:r>
              <a:rPr lang="en-US" sz="1600" dirty="0">
                <a:latin typeface="Arial"/>
                <a:cs typeface="Arial"/>
              </a:rPr>
              <a:t>Central offices including the Human Resources and Office of the General Counsel are developing written guidance for foreign complimentary appointments.</a:t>
            </a:r>
          </a:p>
          <a:p>
            <a:pPr marL="0" indent="0">
              <a:buClr>
                <a:srgbClr val="62666A"/>
              </a:buClr>
              <a:buNone/>
            </a:pPr>
            <a:endParaRPr lang="en-US" sz="1600" dirty="0">
              <a:latin typeface="Arial"/>
              <a:cs typeface="Arial"/>
            </a:endParaRPr>
          </a:p>
        </p:txBody>
      </p:sp>
      <p:sp>
        <p:nvSpPr>
          <p:cNvPr id="4" name="Footer Placeholder 3">
            <a:extLst>
              <a:ext uri="{FF2B5EF4-FFF2-40B4-BE49-F238E27FC236}">
                <a16:creationId xmlns:a16="http://schemas.microsoft.com/office/drawing/2014/main" id="{9C605B1C-30EF-F7EB-7EA2-399953175C00}"/>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1473629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8232A-011D-FD5C-2B3C-6AC06FB5BC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98F2EA-25C5-F9E7-A7D6-7C4F52EA5087}"/>
              </a:ext>
            </a:extLst>
          </p:cNvPr>
          <p:cNvSpPr>
            <a:spLocks noGrp="1"/>
          </p:cNvSpPr>
          <p:nvPr>
            <p:ph type="title"/>
          </p:nvPr>
        </p:nvSpPr>
        <p:spPr>
          <a:xfrm>
            <a:off x="554509" y="494273"/>
            <a:ext cx="7886700" cy="869089"/>
          </a:xfrm>
        </p:spPr>
        <p:txBody>
          <a:bodyPr anchor="ctr">
            <a:normAutofit/>
          </a:bodyPr>
          <a:lstStyle/>
          <a:p>
            <a:r>
              <a:rPr lang="en-US" dirty="0"/>
              <a:t>Compliance: A Shared Responsibility</a:t>
            </a:r>
          </a:p>
        </p:txBody>
      </p:sp>
      <p:sp>
        <p:nvSpPr>
          <p:cNvPr id="4" name="Footer Placeholder 3">
            <a:extLst>
              <a:ext uri="{FF2B5EF4-FFF2-40B4-BE49-F238E27FC236}">
                <a16:creationId xmlns:a16="http://schemas.microsoft.com/office/drawing/2014/main" id="{61C67CC0-E036-BB80-B70E-E3D59D69D031}"/>
              </a:ext>
            </a:extLst>
          </p:cNvPr>
          <p:cNvSpPr>
            <a:spLocks noGrp="1"/>
          </p:cNvSpPr>
          <p:nvPr>
            <p:ph type="ftr" sz="quarter" idx="3"/>
          </p:nvPr>
        </p:nvSpPr>
        <p:spPr>
          <a:xfrm>
            <a:off x="2126974" y="6441193"/>
            <a:ext cx="6276046" cy="365125"/>
          </a:xfrm>
        </p:spPr>
        <p:txBody>
          <a:bodyPr anchor="ctr">
            <a:normAutofit/>
          </a:bodyPr>
          <a:lstStyle/>
          <a:p>
            <a:pPr>
              <a:spcAft>
                <a:spcPts val="600"/>
              </a:spcAft>
            </a:pPr>
            <a:r>
              <a:rPr lang="en-US"/>
              <a:t>Division of Sponsored Programs (DSP)</a:t>
            </a:r>
          </a:p>
        </p:txBody>
      </p:sp>
      <p:graphicFrame>
        <p:nvGraphicFramePr>
          <p:cNvPr id="6" name="Content Placeholder 2">
            <a:extLst>
              <a:ext uri="{FF2B5EF4-FFF2-40B4-BE49-F238E27FC236}">
                <a16:creationId xmlns:a16="http://schemas.microsoft.com/office/drawing/2014/main" id="{007576B3-1D92-5726-48D4-EA931D949881}"/>
              </a:ext>
            </a:extLst>
          </p:cNvPr>
          <p:cNvGraphicFramePr>
            <a:graphicFrameLocks noGrp="1"/>
          </p:cNvGraphicFramePr>
          <p:nvPr>
            <p:ph idx="1"/>
          </p:nvPr>
        </p:nvGraphicFramePr>
        <p:xfrm>
          <a:off x="628650" y="1591689"/>
          <a:ext cx="7886700" cy="43886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07637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B9A71-AD4A-B2D7-200B-189092AFA4B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AF34F14-2EAC-CD60-7A25-8C83142F37EE}"/>
              </a:ext>
            </a:extLst>
          </p:cNvPr>
          <p:cNvSpPr>
            <a:spLocks noGrp="1"/>
          </p:cNvSpPr>
          <p:nvPr>
            <p:ph type="ctrTitle"/>
          </p:nvPr>
        </p:nvSpPr>
        <p:spPr>
          <a:xfrm>
            <a:off x="704849" y="2634082"/>
            <a:ext cx="6858000" cy="2982945"/>
          </a:xfrm>
        </p:spPr>
        <p:txBody>
          <a:bodyPr>
            <a:normAutofit/>
          </a:bodyPr>
          <a:lstStyle/>
          <a:p>
            <a:r>
              <a:rPr lang="en-US" sz="4000" i="1"/>
              <a:t>Questions?</a:t>
            </a:r>
          </a:p>
        </p:txBody>
      </p:sp>
    </p:spTree>
    <p:extLst>
      <p:ext uri="{BB962C8B-B14F-4D97-AF65-F5344CB8AC3E}">
        <p14:creationId xmlns:p14="http://schemas.microsoft.com/office/powerpoint/2010/main" val="1922483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35346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80B23-7308-1745-A1A9-A5522BA49EE8}"/>
              </a:ext>
            </a:extLst>
          </p:cNvPr>
          <p:cNvSpPr>
            <a:spLocks noGrp="1"/>
          </p:cNvSpPr>
          <p:nvPr>
            <p:ph type="ctrTitle"/>
          </p:nvPr>
        </p:nvSpPr>
        <p:spPr>
          <a:xfrm>
            <a:off x="731044" y="2677626"/>
            <a:ext cx="6931628" cy="1847088"/>
          </a:xfrm>
        </p:spPr>
        <p:txBody>
          <a:bodyPr>
            <a:normAutofit fontScale="90000"/>
          </a:bodyPr>
          <a:lstStyle/>
          <a:p>
            <a:r>
              <a:rPr lang="en-US" dirty="0"/>
              <a:t>Independent Contractor</a:t>
            </a:r>
            <a:br>
              <a:rPr lang="en-US" dirty="0"/>
            </a:br>
            <a:r>
              <a:rPr lang="en-US" dirty="0"/>
              <a:t>Guidelines</a:t>
            </a:r>
          </a:p>
        </p:txBody>
      </p:sp>
      <p:sp>
        <p:nvSpPr>
          <p:cNvPr id="13" name="Text Placeholder 12">
            <a:extLst>
              <a:ext uri="{FF2B5EF4-FFF2-40B4-BE49-F238E27FC236}">
                <a16:creationId xmlns:a16="http://schemas.microsoft.com/office/drawing/2014/main" id="{6C5EE2B8-026E-D04B-8925-60FA6F76C380}"/>
              </a:ext>
            </a:extLst>
          </p:cNvPr>
          <p:cNvSpPr>
            <a:spLocks noGrp="1"/>
          </p:cNvSpPr>
          <p:nvPr>
            <p:ph type="body" sz="quarter" idx="10"/>
          </p:nvPr>
        </p:nvSpPr>
        <p:spPr>
          <a:xfrm>
            <a:off x="731044" y="5098725"/>
            <a:ext cx="3435514" cy="888007"/>
          </a:xfrm>
        </p:spPr>
        <p:txBody>
          <a:bodyPr>
            <a:normAutofit/>
          </a:bodyPr>
          <a:lstStyle/>
          <a:p>
            <a:r>
              <a:rPr lang="en-US" sz="2800" b="1" dirty="0"/>
              <a:t>Payroll Services</a:t>
            </a:r>
          </a:p>
          <a:p>
            <a:r>
              <a:rPr lang="en-US" sz="1800" dirty="0"/>
              <a:t>December 11, 2025</a:t>
            </a:r>
          </a:p>
          <a:p>
            <a:endParaRPr lang="en-US" sz="2400" b="1" dirty="0"/>
          </a:p>
        </p:txBody>
      </p:sp>
    </p:spTree>
    <p:extLst>
      <p:ext uri="{BB962C8B-B14F-4D97-AF65-F5344CB8AC3E}">
        <p14:creationId xmlns:p14="http://schemas.microsoft.com/office/powerpoint/2010/main" val="19677954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589BD6-5E46-4036-A049-8F11582D499A}"/>
              </a:ext>
            </a:extLst>
          </p:cNvPr>
          <p:cNvSpPr>
            <a:spLocks noGrp="1"/>
          </p:cNvSpPr>
          <p:nvPr>
            <p:ph type="ctrTitle"/>
          </p:nvPr>
        </p:nvSpPr>
        <p:spPr>
          <a:xfrm>
            <a:off x="714376" y="2744661"/>
            <a:ext cx="7715249" cy="759906"/>
          </a:xfrm>
        </p:spPr>
        <p:txBody>
          <a:bodyPr>
            <a:normAutofit/>
          </a:bodyPr>
          <a:lstStyle/>
          <a:p>
            <a:r>
              <a:rPr lang="en-US" dirty="0"/>
              <a:t>Agenda</a:t>
            </a:r>
          </a:p>
        </p:txBody>
      </p:sp>
      <p:sp>
        <p:nvSpPr>
          <p:cNvPr id="5" name="Subtitle 4">
            <a:extLst>
              <a:ext uri="{FF2B5EF4-FFF2-40B4-BE49-F238E27FC236}">
                <a16:creationId xmlns:a16="http://schemas.microsoft.com/office/drawing/2014/main" id="{BDE47C94-F342-4CEB-9D1D-CA267093F73F}"/>
              </a:ext>
            </a:extLst>
          </p:cNvPr>
          <p:cNvSpPr>
            <a:spLocks noGrp="1"/>
          </p:cNvSpPr>
          <p:nvPr>
            <p:ph type="subTitle" idx="1"/>
          </p:nvPr>
        </p:nvSpPr>
        <p:spPr>
          <a:xfrm>
            <a:off x="714376" y="3694740"/>
            <a:ext cx="7715249" cy="2167580"/>
          </a:xfrm>
        </p:spPr>
        <p:txBody>
          <a:bodyPr>
            <a:normAutofit/>
          </a:bodyPr>
          <a:lstStyle/>
          <a:p>
            <a:pPr marL="342900" indent="-342900">
              <a:buFont typeface="Arial" panose="020B0604020202020204" pitchFamily="34" charset="0"/>
              <a:buChar char="•"/>
            </a:pPr>
            <a:r>
              <a:rPr lang="en-US" dirty="0"/>
              <a:t>Introduction </a:t>
            </a:r>
          </a:p>
          <a:p>
            <a:pPr marL="342900" indent="-342900">
              <a:buFont typeface="Arial" panose="020B0604020202020204" pitchFamily="34" charset="0"/>
              <a:buChar char="•"/>
            </a:pPr>
            <a:r>
              <a:rPr lang="en-US" dirty="0"/>
              <a:t>Process and general business rules</a:t>
            </a:r>
          </a:p>
          <a:p>
            <a:pPr marL="342900" indent="-342900">
              <a:buFont typeface="Arial" panose="020B0604020202020204" pitchFamily="34" charset="0"/>
              <a:buChar char="•"/>
            </a:pPr>
            <a:r>
              <a:rPr lang="en-US" dirty="0"/>
              <a:t>Example of common IC payments</a:t>
            </a:r>
          </a:p>
          <a:p>
            <a:pPr marL="342900" indent="-342900">
              <a:buFont typeface="Arial" panose="020B0604020202020204" pitchFamily="34" charset="0"/>
              <a:buChar char="•"/>
            </a:pPr>
            <a:r>
              <a:rPr lang="en-US" dirty="0"/>
              <a:t>Examples of denied ICIF forms</a:t>
            </a:r>
          </a:p>
          <a:p>
            <a:pPr marL="342900" indent="-342900">
              <a:buFont typeface="Arial" panose="020B0604020202020204" pitchFamily="34" charset="0"/>
              <a:buChar char="•"/>
            </a:pPr>
            <a:r>
              <a:rPr lang="en-US" dirty="0"/>
              <a:t>Questions</a:t>
            </a:r>
          </a:p>
        </p:txBody>
      </p:sp>
    </p:spTree>
    <p:extLst>
      <p:ext uri="{BB962C8B-B14F-4D97-AF65-F5344CB8AC3E}">
        <p14:creationId xmlns:p14="http://schemas.microsoft.com/office/powerpoint/2010/main" val="23267673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5CBB2-F610-40B4-A124-363EF63EBDD4}"/>
              </a:ext>
            </a:extLst>
          </p:cNvPr>
          <p:cNvSpPr>
            <a:spLocks noGrp="1"/>
          </p:cNvSpPr>
          <p:nvPr>
            <p:ph type="title"/>
          </p:nvPr>
        </p:nvSpPr>
        <p:spPr>
          <a:xfrm>
            <a:off x="714375" y="526778"/>
            <a:ext cx="7715251" cy="869089"/>
          </a:xfrm>
        </p:spPr>
        <p:txBody>
          <a:bodyPr/>
          <a:lstStyle/>
          <a:p>
            <a:r>
              <a:rPr lang="en-US" dirty="0"/>
              <a:t>What is an Independent Contractor?</a:t>
            </a:r>
          </a:p>
        </p:txBody>
      </p:sp>
      <p:sp>
        <p:nvSpPr>
          <p:cNvPr id="3" name="Content Placeholder 2">
            <a:extLst>
              <a:ext uri="{FF2B5EF4-FFF2-40B4-BE49-F238E27FC236}">
                <a16:creationId xmlns:a16="http://schemas.microsoft.com/office/drawing/2014/main" id="{9113FCDE-F6D7-41FF-9845-D3893750EB08}"/>
              </a:ext>
            </a:extLst>
          </p:cNvPr>
          <p:cNvSpPr>
            <a:spLocks noGrp="1"/>
          </p:cNvSpPr>
          <p:nvPr>
            <p:ph idx="10"/>
          </p:nvPr>
        </p:nvSpPr>
        <p:spPr>
          <a:xfrm>
            <a:off x="714374" y="1686758"/>
            <a:ext cx="7688645" cy="3869311"/>
          </a:xfrm>
        </p:spPr>
        <p:txBody>
          <a:bodyPr>
            <a:normAutofit/>
          </a:bodyPr>
          <a:lstStyle/>
          <a:p>
            <a:pPr marL="0" indent="0">
              <a:buNone/>
            </a:pPr>
            <a:r>
              <a:rPr lang="en-US" sz="1600" b="1" dirty="0"/>
              <a:t>Definition</a:t>
            </a:r>
            <a:r>
              <a:rPr lang="en-US" sz="1600" dirty="0"/>
              <a:t>: </a:t>
            </a:r>
          </a:p>
          <a:p>
            <a:pPr marL="0" indent="0">
              <a:buNone/>
            </a:pPr>
            <a:r>
              <a:rPr lang="en-US" sz="1600" dirty="0"/>
              <a:t>An individual or business that provides services to another entity under a contract, while maintaining control over how the work is performed and operating as self-employed rather than as an employee.</a:t>
            </a:r>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b="0" i="0" dirty="0">
              <a:solidFill>
                <a:srgbClr val="000000"/>
              </a:solidFill>
              <a:effectLst/>
              <a:latin typeface="Roboto" panose="02000000000000000000" pitchFamily="2" charset="0"/>
            </a:endParaRPr>
          </a:p>
          <a:p>
            <a:pPr marL="0" indent="0">
              <a:buNone/>
            </a:pPr>
            <a:endParaRPr lang="en-US" sz="1600" b="0" i="0" dirty="0">
              <a:solidFill>
                <a:srgbClr val="000000"/>
              </a:solidFill>
              <a:effectLst/>
              <a:latin typeface="Roboto" panose="02000000000000000000" pitchFamily="2" charset="0"/>
            </a:endParaRPr>
          </a:p>
        </p:txBody>
      </p:sp>
      <p:pic>
        <p:nvPicPr>
          <p:cNvPr id="9" name="Picture 8" descr="A person sitting at a desk in a room with red chairs">
            <a:extLst>
              <a:ext uri="{FF2B5EF4-FFF2-40B4-BE49-F238E27FC236}">
                <a16:creationId xmlns:a16="http://schemas.microsoft.com/office/drawing/2014/main" id="{8B1E0681-47BE-C433-3C1C-36A39E46AB99}"/>
              </a:ext>
            </a:extLst>
          </p:cNvPr>
          <p:cNvPicPr>
            <a:picLocks noChangeAspect="1"/>
          </p:cNvPicPr>
          <p:nvPr/>
        </p:nvPicPr>
        <p:blipFill>
          <a:blip r:embed="rId3"/>
          <a:stretch>
            <a:fillRect/>
          </a:stretch>
        </p:blipFill>
        <p:spPr>
          <a:xfrm>
            <a:off x="3779523" y="3704629"/>
            <a:ext cx="4585934" cy="2217202"/>
          </a:xfrm>
          <a:prstGeom prst="rect">
            <a:avLst/>
          </a:prstGeom>
        </p:spPr>
      </p:pic>
    </p:spTree>
    <p:extLst>
      <p:ext uri="{BB962C8B-B14F-4D97-AF65-F5344CB8AC3E}">
        <p14:creationId xmlns:p14="http://schemas.microsoft.com/office/powerpoint/2010/main" val="351184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80B23-7308-1745-A1A9-A5522BA49EE8}"/>
              </a:ext>
            </a:extLst>
          </p:cNvPr>
          <p:cNvSpPr>
            <a:spLocks noGrp="1"/>
          </p:cNvSpPr>
          <p:nvPr>
            <p:ph type="ctrTitle"/>
          </p:nvPr>
        </p:nvSpPr>
        <p:spPr>
          <a:xfrm>
            <a:off x="628648" y="2677626"/>
            <a:ext cx="7984999" cy="1843238"/>
          </a:xfrm>
        </p:spPr>
        <p:txBody>
          <a:bodyPr>
            <a:normAutofit/>
          </a:bodyPr>
          <a:lstStyle/>
          <a:p>
            <a:r>
              <a:rPr lang="en-US" sz="3600" dirty="0">
                <a:latin typeface="Arial"/>
                <a:cs typeface="Arial"/>
              </a:rPr>
              <a:t>Business Officers Meeting </a:t>
            </a:r>
          </a:p>
        </p:txBody>
      </p:sp>
      <p:sp>
        <p:nvSpPr>
          <p:cNvPr id="12" name="Subtitle 11">
            <a:extLst>
              <a:ext uri="{FF2B5EF4-FFF2-40B4-BE49-F238E27FC236}">
                <a16:creationId xmlns:a16="http://schemas.microsoft.com/office/drawing/2014/main" id="{ADA0161C-D166-6E4C-8069-E1FBFE0BE5F2}"/>
              </a:ext>
            </a:extLst>
          </p:cNvPr>
          <p:cNvSpPr>
            <a:spLocks noGrp="1"/>
          </p:cNvSpPr>
          <p:nvPr>
            <p:ph type="subTitle" idx="1"/>
          </p:nvPr>
        </p:nvSpPr>
        <p:spPr>
          <a:xfrm>
            <a:off x="628649" y="4253948"/>
            <a:ext cx="6858000" cy="1012996"/>
          </a:xfrm>
        </p:spPr>
        <p:txBody>
          <a:bodyPr vert="horz" lIns="91440" tIns="45720" rIns="91440" bIns="45720" rtlCol="0" anchor="t">
            <a:normAutofit/>
          </a:bodyPr>
          <a:lstStyle/>
          <a:p>
            <a:r>
              <a:rPr lang="en-US" dirty="0">
                <a:latin typeface="Arial"/>
                <a:cs typeface="Arial"/>
              </a:rPr>
              <a:t>Wendy Beaver</a:t>
            </a:r>
          </a:p>
          <a:p>
            <a:r>
              <a:rPr lang="en-US" dirty="0">
                <a:latin typeface="Arial"/>
                <a:cs typeface="Arial"/>
              </a:rPr>
              <a:t>Division of Sponsored Programs</a:t>
            </a:r>
            <a:endParaRPr lang="en-US" dirty="0"/>
          </a:p>
          <a:p>
            <a:endParaRPr lang="en-US" dirty="0"/>
          </a:p>
        </p:txBody>
      </p:sp>
      <p:sp>
        <p:nvSpPr>
          <p:cNvPr id="13" name="Text Placeholder 12">
            <a:extLst>
              <a:ext uri="{FF2B5EF4-FFF2-40B4-BE49-F238E27FC236}">
                <a16:creationId xmlns:a16="http://schemas.microsoft.com/office/drawing/2014/main" id="{6C5EE2B8-026E-D04B-8925-60FA6F76C380}"/>
              </a:ext>
            </a:extLst>
          </p:cNvPr>
          <p:cNvSpPr>
            <a:spLocks noGrp="1"/>
          </p:cNvSpPr>
          <p:nvPr>
            <p:ph type="body" sz="quarter" idx="10"/>
          </p:nvPr>
        </p:nvSpPr>
        <p:spPr>
          <a:xfrm>
            <a:off x="628649" y="5266944"/>
            <a:ext cx="6858000" cy="685799"/>
          </a:xfrm>
        </p:spPr>
        <p:txBody>
          <a:bodyPr vert="horz" lIns="91440" tIns="45720" rIns="91440" bIns="45720" rtlCol="0" anchor="t">
            <a:normAutofit/>
          </a:bodyPr>
          <a:lstStyle/>
          <a:p>
            <a:r>
              <a:rPr lang="en-US" sz="1600" dirty="0">
                <a:latin typeface="Arial"/>
                <a:cs typeface="Arial"/>
              </a:rPr>
              <a:t>December 11, 2025</a:t>
            </a:r>
            <a:endParaRPr lang="en-US" sz="1600" dirty="0"/>
          </a:p>
        </p:txBody>
      </p:sp>
    </p:spTree>
    <p:extLst>
      <p:ext uri="{BB962C8B-B14F-4D97-AF65-F5344CB8AC3E}">
        <p14:creationId xmlns:p14="http://schemas.microsoft.com/office/powerpoint/2010/main" val="22786236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05D33-F7CF-CB4E-196A-3CF78EDD41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6E5BE6-4599-1878-09F8-2D4ECD63F217}"/>
              </a:ext>
            </a:extLst>
          </p:cNvPr>
          <p:cNvSpPr>
            <a:spLocks noGrp="1"/>
          </p:cNvSpPr>
          <p:nvPr>
            <p:ph type="title"/>
          </p:nvPr>
        </p:nvSpPr>
        <p:spPr>
          <a:xfrm>
            <a:off x="714375" y="526778"/>
            <a:ext cx="7715251" cy="869089"/>
          </a:xfrm>
        </p:spPr>
        <p:txBody>
          <a:bodyPr/>
          <a:lstStyle/>
          <a:p>
            <a:r>
              <a:rPr lang="en-US" dirty="0"/>
              <a:t>Processes and General Business Rules</a:t>
            </a:r>
          </a:p>
        </p:txBody>
      </p:sp>
      <p:sp>
        <p:nvSpPr>
          <p:cNvPr id="3" name="Content Placeholder 2">
            <a:extLst>
              <a:ext uri="{FF2B5EF4-FFF2-40B4-BE49-F238E27FC236}">
                <a16:creationId xmlns:a16="http://schemas.microsoft.com/office/drawing/2014/main" id="{D1970C3E-FCAE-FD10-19DC-F627770613E2}"/>
              </a:ext>
            </a:extLst>
          </p:cNvPr>
          <p:cNvSpPr>
            <a:spLocks noGrp="1"/>
          </p:cNvSpPr>
          <p:nvPr>
            <p:ph idx="10"/>
          </p:nvPr>
        </p:nvSpPr>
        <p:spPr>
          <a:xfrm>
            <a:off x="714374" y="1686758"/>
            <a:ext cx="7688645" cy="4256843"/>
          </a:xfrm>
        </p:spPr>
        <p:txBody>
          <a:bodyPr>
            <a:normAutofit lnSpcReduction="10000"/>
          </a:bodyPr>
          <a:lstStyle/>
          <a:p>
            <a:r>
              <a:rPr lang="en-US" sz="1600" b="0" i="0" dirty="0">
                <a:solidFill>
                  <a:srgbClr val="000000"/>
                </a:solidFill>
                <a:effectLst/>
                <a:latin typeface="Roboto" panose="02000000000000000000" pitchFamily="2" charset="0"/>
              </a:rPr>
              <a:t>Before determining how to treat payments for services, it is necessary to understand the business relationship that exists between the University of Iowa and the person performing the service. If the individual is not an independent contractor, payment for services through Payroll Services may be more appropriate.</a:t>
            </a:r>
          </a:p>
          <a:p>
            <a:r>
              <a:rPr lang="en-US" sz="1600" b="0" i="0" dirty="0">
                <a:solidFill>
                  <a:srgbClr val="000000"/>
                </a:solidFill>
                <a:effectLst/>
                <a:latin typeface="Roboto" panose="02000000000000000000" pitchFamily="2" charset="0"/>
              </a:rPr>
              <a:t>The IRS uses three common law characteristics to determine the relationship between businesses and workers, as explained in </a:t>
            </a:r>
            <a:r>
              <a:rPr lang="en-US" sz="1600" b="0" i="0" u="sng" dirty="0">
                <a:solidFill>
                  <a:srgbClr val="00558C"/>
                </a:solidFill>
                <a:effectLst/>
                <a:latin typeface="Roboto" panose="02000000000000000000" pitchFamily="2" charset="0"/>
                <a:hlinkClick r:id="rId3"/>
              </a:rPr>
              <a:t>IRS Publication 1779</a:t>
            </a:r>
            <a:r>
              <a:rPr lang="en-US" sz="1600" b="0" i="0" dirty="0">
                <a:solidFill>
                  <a:srgbClr val="000000"/>
                </a:solidFill>
                <a:effectLst/>
                <a:latin typeface="Roboto" panose="02000000000000000000" pitchFamily="2" charset="0"/>
              </a:rPr>
              <a:t> (pdf):</a:t>
            </a:r>
          </a:p>
          <a:p>
            <a:pPr lvl="1">
              <a:lnSpc>
                <a:spcPct val="110000"/>
              </a:lnSpc>
            </a:pPr>
            <a:r>
              <a:rPr lang="en-US" sz="1600" b="1" i="0" u="sng" dirty="0">
                <a:solidFill>
                  <a:srgbClr val="00558C"/>
                </a:solidFill>
                <a:effectLst/>
                <a:latin typeface="Roboto" panose="02000000000000000000" pitchFamily="2" charset="0"/>
                <a:hlinkClick r:id="rId4"/>
              </a:rPr>
              <a:t>Behavioral control</a:t>
            </a:r>
            <a:endParaRPr lang="en-US" sz="1600" b="1" i="0" u="sng" dirty="0">
              <a:solidFill>
                <a:srgbClr val="00558C"/>
              </a:solidFill>
              <a:effectLst/>
              <a:latin typeface="Roboto" panose="02000000000000000000" pitchFamily="2" charset="0"/>
            </a:endParaRPr>
          </a:p>
          <a:p>
            <a:pPr lvl="1">
              <a:lnSpc>
                <a:spcPct val="110000"/>
              </a:lnSpc>
            </a:pPr>
            <a:r>
              <a:rPr lang="en-US" sz="1600" b="1" i="0" u="sng" dirty="0">
                <a:solidFill>
                  <a:srgbClr val="00558C"/>
                </a:solidFill>
                <a:effectLst/>
                <a:latin typeface="Roboto" panose="02000000000000000000" pitchFamily="2" charset="0"/>
                <a:hlinkClick r:id="rId5"/>
              </a:rPr>
              <a:t>Financial control</a:t>
            </a:r>
            <a:endParaRPr lang="en-US" sz="1600" b="0" i="0" dirty="0">
              <a:solidFill>
                <a:srgbClr val="000000"/>
              </a:solidFill>
              <a:effectLst/>
              <a:latin typeface="Roboto" panose="02000000000000000000" pitchFamily="2" charset="0"/>
            </a:endParaRPr>
          </a:p>
          <a:p>
            <a:pPr lvl="1">
              <a:lnSpc>
                <a:spcPct val="110000"/>
              </a:lnSpc>
            </a:pPr>
            <a:r>
              <a:rPr lang="en-US" sz="1600" b="1" i="0" u="sng" dirty="0">
                <a:solidFill>
                  <a:srgbClr val="00558C"/>
                </a:solidFill>
                <a:effectLst/>
                <a:latin typeface="Roboto" panose="02000000000000000000" pitchFamily="2" charset="0"/>
                <a:hlinkClick r:id="rId6"/>
              </a:rPr>
              <a:t>Type of relationship</a:t>
            </a:r>
            <a:endParaRPr lang="en-US" sz="1600" b="1" i="0" u="sng" dirty="0">
              <a:solidFill>
                <a:srgbClr val="00558C"/>
              </a:solidFill>
              <a:effectLst/>
              <a:latin typeface="Roboto" panose="02000000000000000000" pitchFamily="2" charset="0"/>
            </a:endParaRPr>
          </a:p>
          <a:p>
            <a:r>
              <a:rPr lang="en-US" sz="1600" b="0" i="0" dirty="0">
                <a:solidFill>
                  <a:srgbClr val="000000"/>
                </a:solidFill>
                <a:effectLst/>
                <a:latin typeface="Roboto" panose="02000000000000000000" pitchFamily="2" charset="0"/>
              </a:rPr>
              <a:t>Payroll Services, guided by IRS and University of Iowa policies and procedures, must examine the entire relationship, consider the extent of the right to direct and control the worker, and weigh all these factors when determining whether a worker is an employee or independent contractor. No single factor stands alone in making this determination and factors relevant in one situation may not be relevant in another. </a:t>
            </a:r>
          </a:p>
        </p:txBody>
      </p:sp>
    </p:spTree>
    <p:extLst>
      <p:ext uri="{BB962C8B-B14F-4D97-AF65-F5344CB8AC3E}">
        <p14:creationId xmlns:p14="http://schemas.microsoft.com/office/powerpoint/2010/main" val="14177847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3B510216-D774-1F8B-3724-FE8DAFF51B08}"/>
              </a:ext>
            </a:extLst>
          </p:cNvPr>
          <p:cNvSpPr>
            <a:spLocks noGrp="1" noChangeArrowheads="1"/>
          </p:cNvSpPr>
          <p:nvPr>
            <p:ph type="title"/>
          </p:nvPr>
        </p:nvSpPr>
        <p:spPr bwMode="auto">
          <a:xfrm>
            <a:off x="714375" y="527050"/>
            <a:ext cx="7715250" cy="868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panose="020B0604020202020204" pitchFamily="34" charset="0"/>
              </a:rPr>
              <a:t>Independent Contractor vs Employee</a:t>
            </a: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5" name="Content Placeholder 4">
            <a:extLst>
              <a:ext uri="{FF2B5EF4-FFF2-40B4-BE49-F238E27FC236}">
                <a16:creationId xmlns:a16="http://schemas.microsoft.com/office/drawing/2014/main" id="{DBC19D89-0D77-9A42-B7E2-221C3E299BED}"/>
              </a:ext>
            </a:extLst>
          </p:cNvPr>
          <p:cNvGraphicFramePr>
            <a:graphicFrameLocks noGrp="1"/>
          </p:cNvGraphicFramePr>
          <p:nvPr>
            <p:ph idx="10"/>
          </p:nvPr>
        </p:nvGraphicFramePr>
        <p:xfrm>
          <a:off x="357051" y="1395413"/>
          <a:ext cx="8560525" cy="4805108"/>
        </p:xfrm>
        <a:graphic>
          <a:graphicData uri="http://schemas.openxmlformats.org/drawingml/2006/table">
            <a:tbl>
              <a:tblPr/>
              <a:tblGrid>
                <a:gridCol w="2770445">
                  <a:extLst>
                    <a:ext uri="{9D8B030D-6E8A-4147-A177-3AD203B41FA5}">
                      <a16:colId xmlns:a16="http://schemas.microsoft.com/office/drawing/2014/main" val="688730152"/>
                    </a:ext>
                  </a:extLst>
                </a:gridCol>
                <a:gridCol w="2895040">
                  <a:extLst>
                    <a:ext uri="{9D8B030D-6E8A-4147-A177-3AD203B41FA5}">
                      <a16:colId xmlns:a16="http://schemas.microsoft.com/office/drawing/2014/main" val="1017206049"/>
                    </a:ext>
                  </a:extLst>
                </a:gridCol>
                <a:gridCol w="2895040">
                  <a:extLst>
                    <a:ext uri="{9D8B030D-6E8A-4147-A177-3AD203B41FA5}">
                      <a16:colId xmlns:a16="http://schemas.microsoft.com/office/drawing/2014/main" val="4226669641"/>
                    </a:ext>
                  </a:extLst>
                </a:gridCol>
              </a:tblGrid>
              <a:tr h="316868">
                <a:tc>
                  <a:txBody>
                    <a:bodyPr/>
                    <a:lstStyle/>
                    <a:p>
                      <a:r>
                        <a:rPr lang="en-US" b="1"/>
                        <a:t>Aspect</a:t>
                      </a:r>
                      <a:endParaRPr lang="en-US"/>
                    </a:p>
                  </a:txBody>
                  <a:tcPr anchor="ctr">
                    <a:lnL>
                      <a:noFill/>
                    </a:lnL>
                    <a:lnR>
                      <a:noFill/>
                    </a:lnR>
                    <a:lnT>
                      <a:noFill/>
                    </a:lnT>
                    <a:lnB>
                      <a:noFill/>
                    </a:lnB>
                    <a:noFill/>
                  </a:tcPr>
                </a:tc>
                <a:tc>
                  <a:txBody>
                    <a:bodyPr/>
                    <a:lstStyle/>
                    <a:p>
                      <a:r>
                        <a:rPr lang="en-US" b="1"/>
                        <a:t>Employee</a:t>
                      </a:r>
                      <a:endParaRPr lang="en-US"/>
                    </a:p>
                  </a:txBody>
                  <a:tcPr anchor="ctr">
                    <a:lnL>
                      <a:noFill/>
                    </a:lnL>
                    <a:lnR>
                      <a:noFill/>
                    </a:lnR>
                    <a:lnT>
                      <a:noFill/>
                    </a:lnT>
                    <a:lnB>
                      <a:noFill/>
                    </a:lnB>
                    <a:noFill/>
                  </a:tcPr>
                </a:tc>
                <a:tc>
                  <a:txBody>
                    <a:bodyPr/>
                    <a:lstStyle/>
                    <a:p>
                      <a:r>
                        <a:rPr lang="en-US" b="1"/>
                        <a:t>Independent Contractor</a:t>
                      </a:r>
                      <a:endParaRPr lang="en-US"/>
                    </a:p>
                  </a:txBody>
                  <a:tcPr anchor="ctr">
                    <a:lnL>
                      <a:noFill/>
                    </a:lnL>
                    <a:lnR>
                      <a:noFill/>
                    </a:lnR>
                    <a:lnT>
                      <a:noFill/>
                    </a:lnT>
                    <a:lnB>
                      <a:noFill/>
                    </a:lnB>
                    <a:noFill/>
                  </a:tcPr>
                </a:tc>
                <a:extLst>
                  <a:ext uri="{0D108BD9-81ED-4DB2-BD59-A6C34878D82A}">
                    <a16:rowId xmlns:a16="http://schemas.microsoft.com/office/drawing/2014/main" val="2785479012"/>
                  </a:ext>
                </a:extLst>
              </a:tr>
              <a:tr h="604805">
                <a:tc>
                  <a:txBody>
                    <a:bodyPr/>
                    <a:lstStyle/>
                    <a:p>
                      <a:r>
                        <a:rPr lang="en-US" b="1" dirty="0"/>
                        <a:t>Control</a:t>
                      </a:r>
                      <a:endParaRPr lang="en-US" dirty="0"/>
                    </a:p>
                  </a:txBody>
                  <a:tcPr anchor="ctr">
                    <a:lnL>
                      <a:noFill/>
                    </a:lnL>
                    <a:lnR>
                      <a:noFill/>
                    </a:lnR>
                    <a:lnT>
                      <a:noFill/>
                    </a:lnT>
                    <a:lnB>
                      <a:noFill/>
                    </a:lnB>
                    <a:noFill/>
                  </a:tcPr>
                </a:tc>
                <a:tc>
                  <a:txBody>
                    <a:bodyPr/>
                    <a:lstStyle/>
                    <a:p>
                      <a:r>
                        <a:rPr lang="en-US" dirty="0"/>
                        <a:t>Employer controls how, when, and where work is done</a:t>
                      </a:r>
                    </a:p>
                  </a:txBody>
                  <a:tcPr anchor="ctr">
                    <a:lnL>
                      <a:noFill/>
                    </a:lnL>
                    <a:lnR>
                      <a:noFill/>
                    </a:lnR>
                    <a:lnT>
                      <a:noFill/>
                    </a:lnT>
                    <a:lnB>
                      <a:noFill/>
                    </a:lnB>
                    <a:noFill/>
                  </a:tcPr>
                </a:tc>
                <a:tc>
                  <a:txBody>
                    <a:bodyPr/>
                    <a:lstStyle/>
                    <a:p>
                      <a:r>
                        <a:rPr lang="en-US"/>
                        <a:t>Contractor controls their own methods and schedule</a:t>
                      </a:r>
                    </a:p>
                  </a:txBody>
                  <a:tcPr anchor="ctr">
                    <a:lnL>
                      <a:noFill/>
                    </a:lnL>
                    <a:lnR>
                      <a:noFill/>
                    </a:lnR>
                    <a:lnT>
                      <a:noFill/>
                    </a:lnT>
                    <a:lnB>
                      <a:noFill/>
                    </a:lnB>
                    <a:noFill/>
                  </a:tcPr>
                </a:tc>
                <a:extLst>
                  <a:ext uri="{0D108BD9-81ED-4DB2-BD59-A6C34878D82A}">
                    <a16:rowId xmlns:a16="http://schemas.microsoft.com/office/drawing/2014/main" val="4175056204"/>
                  </a:ext>
                </a:extLst>
              </a:tr>
              <a:tr h="429216">
                <a:tc>
                  <a:txBody>
                    <a:bodyPr/>
                    <a:lstStyle/>
                    <a:p>
                      <a:r>
                        <a:rPr lang="en-US" b="1"/>
                        <a:t>Work Relationship</a:t>
                      </a:r>
                      <a:endParaRPr lang="en-US"/>
                    </a:p>
                  </a:txBody>
                  <a:tcPr anchor="ctr">
                    <a:lnL>
                      <a:noFill/>
                    </a:lnL>
                    <a:lnR>
                      <a:noFill/>
                    </a:lnR>
                    <a:lnT>
                      <a:noFill/>
                    </a:lnT>
                    <a:lnB>
                      <a:noFill/>
                    </a:lnB>
                    <a:noFill/>
                  </a:tcPr>
                </a:tc>
                <a:tc>
                  <a:txBody>
                    <a:bodyPr/>
                    <a:lstStyle/>
                    <a:p>
                      <a:r>
                        <a:rPr lang="en-US"/>
                        <a:t>Ongoing, integral to business</a:t>
                      </a:r>
                    </a:p>
                  </a:txBody>
                  <a:tcPr anchor="ctr">
                    <a:lnL>
                      <a:noFill/>
                    </a:lnL>
                    <a:lnR>
                      <a:noFill/>
                    </a:lnR>
                    <a:lnT>
                      <a:noFill/>
                    </a:lnT>
                    <a:lnB>
                      <a:noFill/>
                    </a:lnB>
                    <a:noFill/>
                  </a:tcPr>
                </a:tc>
                <a:tc>
                  <a:txBody>
                    <a:bodyPr/>
                    <a:lstStyle/>
                    <a:p>
                      <a:r>
                        <a:rPr lang="en-US" dirty="0"/>
                        <a:t>Project-based or temporary</a:t>
                      </a:r>
                    </a:p>
                  </a:txBody>
                  <a:tcPr anchor="ctr">
                    <a:lnL>
                      <a:noFill/>
                    </a:lnL>
                    <a:lnR>
                      <a:noFill/>
                    </a:lnR>
                    <a:lnT>
                      <a:noFill/>
                    </a:lnT>
                    <a:lnB>
                      <a:noFill/>
                    </a:lnB>
                    <a:noFill/>
                  </a:tcPr>
                </a:tc>
                <a:extLst>
                  <a:ext uri="{0D108BD9-81ED-4DB2-BD59-A6C34878D82A}">
                    <a16:rowId xmlns:a16="http://schemas.microsoft.com/office/drawing/2014/main" val="1946024389"/>
                  </a:ext>
                </a:extLst>
              </a:tr>
              <a:tr h="316868">
                <a:tc>
                  <a:txBody>
                    <a:bodyPr/>
                    <a:lstStyle/>
                    <a:p>
                      <a:r>
                        <a:rPr lang="en-US" b="1"/>
                        <a:t>Tools &amp; Equipment</a:t>
                      </a:r>
                      <a:endParaRPr lang="en-US"/>
                    </a:p>
                  </a:txBody>
                  <a:tcPr anchor="ctr">
                    <a:lnL>
                      <a:noFill/>
                    </a:lnL>
                    <a:lnR>
                      <a:noFill/>
                    </a:lnR>
                    <a:lnT>
                      <a:noFill/>
                    </a:lnT>
                    <a:lnB>
                      <a:noFill/>
                    </a:lnB>
                    <a:noFill/>
                  </a:tcPr>
                </a:tc>
                <a:tc>
                  <a:txBody>
                    <a:bodyPr/>
                    <a:lstStyle/>
                    <a:p>
                      <a:r>
                        <a:rPr lang="en-US"/>
                        <a:t>Provided by employer</a:t>
                      </a:r>
                    </a:p>
                  </a:txBody>
                  <a:tcPr anchor="ctr">
                    <a:lnL>
                      <a:noFill/>
                    </a:lnL>
                    <a:lnR>
                      <a:noFill/>
                    </a:lnR>
                    <a:lnT>
                      <a:noFill/>
                    </a:lnT>
                    <a:lnB>
                      <a:noFill/>
                    </a:lnB>
                    <a:noFill/>
                  </a:tcPr>
                </a:tc>
                <a:tc>
                  <a:txBody>
                    <a:bodyPr/>
                    <a:lstStyle/>
                    <a:p>
                      <a:r>
                        <a:rPr lang="en-US"/>
                        <a:t>Provided by contractor</a:t>
                      </a:r>
                    </a:p>
                  </a:txBody>
                  <a:tcPr anchor="ctr">
                    <a:lnL>
                      <a:noFill/>
                    </a:lnL>
                    <a:lnR>
                      <a:noFill/>
                    </a:lnR>
                    <a:lnT>
                      <a:noFill/>
                    </a:lnT>
                    <a:lnB>
                      <a:noFill/>
                    </a:lnB>
                    <a:noFill/>
                  </a:tcPr>
                </a:tc>
                <a:extLst>
                  <a:ext uri="{0D108BD9-81ED-4DB2-BD59-A6C34878D82A}">
                    <a16:rowId xmlns:a16="http://schemas.microsoft.com/office/drawing/2014/main" val="2342081389"/>
                  </a:ext>
                </a:extLst>
              </a:tr>
              <a:tr h="429216">
                <a:tc>
                  <a:txBody>
                    <a:bodyPr/>
                    <a:lstStyle/>
                    <a:p>
                      <a:r>
                        <a:rPr lang="en-US" b="1"/>
                        <a:t>Payment Structure</a:t>
                      </a:r>
                      <a:endParaRPr lang="en-US"/>
                    </a:p>
                  </a:txBody>
                  <a:tcPr anchor="ctr">
                    <a:lnL>
                      <a:noFill/>
                    </a:lnL>
                    <a:lnR>
                      <a:noFill/>
                    </a:lnR>
                    <a:lnT>
                      <a:noFill/>
                    </a:lnT>
                    <a:lnB>
                      <a:noFill/>
                    </a:lnB>
                    <a:noFill/>
                  </a:tcPr>
                </a:tc>
                <a:tc>
                  <a:txBody>
                    <a:bodyPr/>
                    <a:lstStyle/>
                    <a:p>
                      <a:r>
                        <a:rPr lang="en-US"/>
                        <a:t>Regular wages or salary</a:t>
                      </a:r>
                    </a:p>
                  </a:txBody>
                  <a:tcPr anchor="ctr">
                    <a:lnL>
                      <a:noFill/>
                    </a:lnL>
                    <a:lnR>
                      <a:noFill/>
                    </a:lnR>
                    <a:lnT>
                      <a:noFill/>
                    </a:lnT>
                    <a:lnB>
                      <a:noFill/>
                    </a:lnB>
                    <a:noFill/>
                  </a:tcPr>
                </a:tc>
                <a:tc>
                  <a:txBody>
                    <a:bodyPr/>
                    <a:lstStyle/>
                    <a:p>
                      <a:r>
                        <a:rPr lang="en-US"/>
                        <a:t>Paid per project or per contract</a:t>
                      </a:r>
                    </a:p>
                  </a:txBody>
                  <a:tcPr anchor="ctr">
                    <a:lnL>
                      <a:noFill/>
                    </a:lnL>
                    <a:lnR>
                      <a:noFill/>
                    </a:lnR>
                    <a:lnT>
                      <a:noFill/>
                    </a:lnT>
                    <a:lnB>
                      <a:noFill/>
                    </a:lnB>
                    <a:noFill/>
                  </a:tcPr>
                </a:tc>
                <a:extLst>
                  <a:ext uri="{0D108BD9-81ED-4DB2-BD59-A6C34878D82A}">
                    <a16:rowId xmlns:a16="http://schemas.microsoft.com/office/drawing/2014/main" val="3710194480"/>
                  </a:ext>
                </a:extLst>
              </a:tr>
              <a:tr h="604805">
                <a:tc>
                  <a:txBody>
                    <a:bodyPr/>
                    <a:lstStyle/>
                    <a:p>
                      <a:r>
                        <a:rPr lang="en-US" b="1"/>
                        <a:t>Taxes</a:t>
                      </a:r>
                      <a:endParaRPr lang="en-US"/>
                    </a:p>
                  </a:txBody>
                  <a:tcPr anchor="ctr">
                    <a:lnL>
                      <a:noFill/>
                    </a:lnL>
                    <a:lnR>
                      <a:noFill/>
                    </a:lnR>
                    <a:lnT>
                      <a:noFill/>
                    </a:lnT>
                    <a:lnB>
                      <a:noFill/>
                    </a:lnB>
                    <a:noFill/>
                  </a:tcPr>
                </a:tc>
                <a:tc>
                  <a:txBody>
                    <a:bodyPr/>
                    <a:lstStyle/>
                    <a:p>
                      <a:r>
                        <a:rPr lang="en-US"/>
                        <a:t>Employer withholds income tax, Social Security, Medicare</a:t>
                      </a:r>
                    </a:p>
                  </a:txBody>
                  <a:tcPr anchor="ctr">
                    <a:lnL>
                      <a:noFill/>
                    </a:lnL>
                    <a:lnR>
                      <a:noFill/>
                    </a:lnR>
                    <a:lnT>
                      <a:noFill/>
                    </a:lnT>
                    <a:lnB>
                      <a:noFill/>
                    </a:lnB>
                    <a:noFill/>
                  </a:tcPr>
                </a:tc>
                <a:tc>
                  <a:txBody>
                    <a:bodyPr/>
                    <a:lstStyle/>
                    <a:p>
                      <a:r>
                        <a:rPr lang="en-US"/>
                        <a:t>Contractor handles own taxes (self-employment tax)</a:t>
                      </a:r>
                    </a:p>
                  </a:txBody>
                  <a:tcPr anchor="ctr">
                    <a:lnL>
                      <a:noFill/>
                    </a:lnL>
                    <a:lnR>
                      <a:noFill/>
                    </a:lnR>
                    <a:lnT>
                      <a:noFill/>
                    </a:lnT>
                    <a:lnB>
                      <a:noFill/>
                    </a:lnB>
                    <a:noFill/>
                  </a:tcPr>
                </a:tc>
                <a:extLst>
                  <a:ext uri="{0D108BD9-81ED-4DB2-BD59-A6C34878D82A}">
                    <a16:rowId xmlns:a16="http://schemas.microsoft.com/office/drawing/2014/main" val="3699674821"/>
                  </a:ext>
                </a:extLst>
              </a:tr>
              <a:tr h="536238">
                <a:tc>
                  <a:txBody>
                    <a:bodyPr/>
                    <a:lstStyle/>
                    <a:p>
                      <a:r>
                        <a:rPr lang="en-US" b="1"/>
                        <a:t>Benefits</a:t>
                      </a:r>
                      <a:endParaRPr lang="en-US"/>
                    </a:p>
                  </a:txBody>
                  <a:tcPr anchor="ctr">
                    <a:lnL>
                      <a:noFill/>
                    </a:lnL>
                    <a:lnR>
                      <a:noFill/>
                    </a:lnR>
                    <a:lnT>
                      <a:noFill/>
                    </a:lnT>
                    <a:lnB>
                      <a:noFill/>
                    </a:lnB>
                    <a:noFill/>
                  </a:tcPr>
                </a:tc>
                <a:tc>
                  <a:txBody>
                    <a:bodyPr/>
                    <a:lstStyle/>
                    <a:p>
                      <a:r>
                        <a:rPr lang="en-US"/>
                        <a:t>Eligible for benefits (health, retirement, PTO)</a:t>
                      </a:r>
                    </a:p>
                  </a:txBody>
                  <a:tcPr anchor="ctr">
                    <a:lnL>
                      <a:noFill/>
                    </a:lnL>
                    <a:lnR>
                      <a:noFill/>
                    </a:lnR>
                    <a:lnT>
                      <a:noFill/>
                    </a:lnT>
                    <a:lnB>
                      <a:noFill/>
                    </a:lnB>
                    <a:noFill/>
                  </a:tcPr>
                </a:tc>
                <a:tc>
                  <a:txBody>
                    <a:bodyPr/>
                    <a:lstStyle/>
                    <a:p>
                      <a:r>
                        <a:rPr lang="en-US" dirty="0"/>
                        <a:t>No benefits from hiring company</a:t>
                      </a:r>
                    </a:p>
                  </a:txBody>
                  <a:tcPr anchor="ctr">
                    <a:lnL>
                      <a:noFill/>
                    </a:lnL>
                    <a:lnR>
                      <a:noFill/>
                    </a:lnR>
                    <a:lnT>
                      <a:noFill/>
                    </a:lnT>
                    <a:lnB>
                      <a:noFill/>
                    </a:lnB>
                    <a:noFill/>
                  </a:tcPr>
                </a:tc>
                <a:extLst>
                  <a:ext uri="{0D108BD9-81ED-4DB2-BD59-A6C34878D82A}">
                    <a16:rowId xmlns:a16="http://schemas.microsoft.com/office/drawing/2014/main" val="3299812949"/>
                  </a:ext>
                </a:extLst>
              </a:tr>
              <a:tr h="429216">
                <a:tc>
                  <a:txBody>
                    <a:bodyPr/>
                    <a:lstStyle/>
                    <a:p>
                      <a:r>
                        <a:rPr lang="en-US" b="1"/>
                        <a:t>Training</a:t>
                      </a:r>
                      <a:endParaRPr lang="en-US"/>
                    </a:p>
                  </a:txBody>
                  <a:tcPr anchor="ctr">
                    <a:lnL>
                      <a:noFill/>
                    </a:lnL>
                    <a:lnR>
                      <a:noFill/>
                    </a:lnR>
                    <a:lnT>
                      <a:noFill/>
                    </a:lnT>
                    <a:lnB>
                      <a:noFill/>
                    </a:lnB>
                    <a:noFill/>
                  </a:tcPr>
                </a:tc>
                <a:tc>
                  <a:txBody>
                    <a:bodyPr/>
                    <a:lstStyle/>
                    <a:p>
                      <a:r>
                        <a:rPr lang="en-US"/>
                        <a:t>Employer provides training</a:t>
                      </a:r>
                    </a:p>
                  </a:txBody>
                  <a:tcPr anchor="ctr">
                    <a:lnL>
                      <a:noFill/>
                    </a:lnL>
                    <a:lnR>
                      <a:noFill/>
                    </a:lnR>
                    <a:lnT>
                      <a:noFill/>
                    </a:lnT>
                    <a:lnB>
                      <a:noFill/>
                    </a:lnB>
                    <a:noFill/>
                  </a:tcPr>
                </a:tc>
                <a:tc>
                  <a:txBody>
                    <a:bodyPr/>
                    <a:lstStyle/>
                    <a:p>
                      <a:r>
                        <a:rPr lang="en-US"/>
                        <a:t>Contractor uses own expertise</a:t>
                      </a:r>
                    </a:p>
                  </a:txBody>
                  <a:tcPr anchor="ctr">
                    <a:lnL>
                      <a:noFill/>
                    </a:lnL>
                    <a:lnR>
                      <a:noFill/>
                    </a:lnR>
                    <a:lnT>
                      <a:noFill/>
                    </a:lnT>
                    <a:lnB>
                      <a:noFill/>
                    </a:lnB>
                    <a:noFill/>
                  </a:tcPr>
                </a:tc>
                <a:extLst>
                  <a:ext uri="{0D108BD9-81ED-4DB2-BD59-A6C34878D82A}">
                    <a16:rowId xmlns:a16="http://schemas.microsoft.com/office/drawing/2014/main" val="2819882578"/>
                  </a:ext>
                </a:extLst>
              </a:tr>
              <a:tr h="429216">
                <a:tc>
                  <a:txBody>
                    <a:bodyPr/>
                    <a:lstStyle/>
                    <a:p>
                      <a:r>
                        <a:rPr lang="en-US" b="1"/>
                        <a:t>Risk of Profit/Loss</a:t>
                      </a:r>
                      <a:endParaRPr lang="en-US"/>
                    </a:p>
                  </a:txBody>
                  <a:tcPr anchor="ctr">
                    <a:lnL>
                      <a:noFill/>
                    </a:lnL>
                    <a:lnR>
                      <a:noFill/>
                    </a:lnR>
                    <a:lnT>
                      <a:noFill/>
                    </a:lnT>
                    <a:lnB>
                      <a:noFill/>
                    </a:lnB>
                    <a:noFill/>
                  </a:tcPr>
                </a:tc>
                <a:tc>
                  <a:txBody>
                    <a:bodyPr/>
                    <a:lstStyle/>
                    <a:p>
                      <a:r>
                        <a:rPr lang="en-US"/>
                        <a:t>Minimal risk</a:t>
                      </a:r>
                    </a:p>
                  </a:txBody>
                  <a:tcPr anchor="ctr">
                    <a:lnL>
                      <a:noFill/>
                    </a:lnL>
                    <a:lnR>
                      <a:noFill/>
                    </a:lnR>
                    <a:lnT>
                      <a:noFill/>
                    </a:lnT>
                    <a:lnB>
                      <a:noFill/>
                    </a:lnB>
                    <a:noFill/>
                  </a:tcPr>
                </a:tc>
                <a:tc>
                  <a:txBody>
                    <a:bodyPr/>
                    <a:lstStyle/>
                    <a:p>
                      <a:r>
                        <a:rPr lang="en-US"/>
                        <a:t>Bears risk of profit or loss</a:t>
                      </a:r>
                    </a:p>
                  </a:txBody>
                  <a:tcPr anchor="ctr">
                    <a:lnL>
                      <a:noFill/>
                    </a:lnL>
                    <a:lnR>
                      <a:noFill/>
                    </a:lnR>
                    <a:lnT>
                      <a:noFill/>
                    </a:lnT>
                    <a:lnB>
                      <a:noFill/>
                    </a:lnB>
                    <a:noFill/>
                  </a:tcPr>
                </a:tc>
                <a:extLst>
                  <a:ext uri="{0D108BD9-81ED-4DB2-BD59-A6C34878D82A}">
                    <a16:rowId xmlns:a16="http://schemas.microsoft.com/office/drawing/2014/main" val="4085064474"/>
                  </a:ext>
                </a:extLst>
              </a:tr>
              <a:tr h="604805">
                <a:tc>
                  <a:txBody>
                    <a:bodyPr/>
                    <a:lstStyle/>
                    <a:p>
                      <a:r>
                        <a:rPr lang="en-US" b="1"/>
                        <a:t>Legal Protections</a:t>
                      </a:r>
                      <a:endParaRPr lang="en-US"/>
                    </a:p>
                  </a:txBody>
                  <a:tcPr anchor="ctr">
                    <a:lnL>
                      <a:noFill/>
                    </a:lnL>
                    <a:lnR>
                      <a:noFill/>
                    </a:lnR>
                    <a:lnT>
                      <a:noFill/>
                    </a:lnT>
                    <a:lnB>
                      <a:noFill/>
                    </a:lnB>
                    <a:noFill/>
                  </a:tcPr>
                </a:tc>
                <a:tc>
                  <a:txBody>
                    <a:bodyPr/>
                    <a:lstStyle/>
                    <a:p>
                      <a:r>
                        <a:rPr lang="en-US" dirty="0"/>
                        <a:t>Covered by labor laws (minimum wage, overtime, unemployment, worker compensation)</a:t>
                      </a:r>
                    </a:p>
                  </a:txBody>
                  <a:tcPr anchor="ctr">
                    <a:lnL>
                      <a:noFill/>
                    </a:lnL>
                    <a:lnR>
                      <a:noFill/>
                    </a:lnR>
                    <a:lnT>
                      <a:noFill/>
                    </a:lnT>
                    <a:lnB>
                      <a:noFill/>
                    </a:lnB>
                    <a:noFill/>
                  </a:tcPr>
                </a:tc>
                <a:tc>
                  <a:txBody>
                    <a:bodyPr/>
                    <a:lstStyle/>
                    <a:p>
                      <a:r>
                        <a:rPr lang="en-US" dirty="0"/>
                        <a:t>Not covered by most labor laws</a:t>
                      </a:r>
                    </a:p>
                  </a:txBody>
                  <a:tcPr anchor="ctr">
                    <a:lnL>
                      <a:noFill/>
                    </a:lnL>
                    <a:lnR>
                      <a:noFill/>
                    </a:lnR>
                    <a:lnT>
                      <a:noFill/>
                    </a:lnT>
                    <a:lnB>
                      <a:noFill/>
                    </a:lnB>
                    <a:noFill/>
                  </a:tcPr>
                </a:tc>
                <a:extLst>
                  <a:ext uri="{0D108BD9-81ED-4DB2-BD59-A6C34878D82A}">
                    <a16:rowId xmlns:a16="http://schemas.microsoft.com/office/drawing/2014/main" val="657621356"/>
                  </a:ext>
                </a:extLst>
              </a:tr>
            </a:tbl>
          </a:graphicData>
        </a:graphic>
      </p:graphicFrame>
    </p:spTree>
    <p:extLst>
      <p:ext uri="{BB962C8B-B14F-4D97-AF65-F5344CB8AC3E}">
        <p14:creationId xmlns:p14="http://schemas.microsoft.com/office/powerpoint/2010/main" val="22826888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684F6C5B-EDFB-408B-BCC9-F56131FD92A3}"/>
              </a:ext>
            </a:extLst>
          </p:cNvPr>
          <p:cNvSpPr>
            <a:spLocks noGrp="1"/>
          </p:cNvSpPr>
          <p:nvPr>
            <p:ph type="title"/>
          </p:nvPr>
        </p:nvSpPr>
        <p:spPr>
          <a:xfrm>
            <a:off x="714375" y="526778"/>
            <a:ext cx="7715251" cy="869089"/>
          </a:xfrm>
        </p:spPr>
        <p:txBody>
          <a:bodyPr/>
          <a:lstStyle/>
          <a:p>
            <a:r>
              <a:rPr lang="en-US" sz="3200" dirty="0"/>
              <a:t>Examples of Common IC Payments</a:t>
            </a:r>
            <a:endParaRPr lang="en-US" dirty="0"/>
          </a:p>
        </p:txBody>
      </p:sp>
      <p:sp>
        <p:nvSpPr>
          <p:cNvPr id="3" name="Content Placeholder 2">
            <a:extLst>
              <a:ext uri="{FF2B5EF4-FFF2-40B4-BE49-F238E27FC236}">
                <a16:creationId xmlns:a16="http://schemas.microsoft.com/office/drawing/2014/main" id="{C1A77856-A6A4-4323-9024-713B24CFA2DB}"/>
              </a:ext>
            </a:extLst>
          </p:cNvPr>
          <p:cNvSpPr>
            <a:spLocks noGrp="1"/>
          </p:cNvSpPr>
          <p:nvPr>
            <p:ph idx="10"/>
          </p:nvPr>
        </p:nvSpPr>
        <p:spPr>
          <a:xfrm>
            <a:off x="714377" y="1688233"/>
            <a:ext cx="3579002" cy="848920"/>
          </a:xfrm>
        </p:spPr>
        <p:txBody>
          <a:bodyPr>
            <a:normAutofit/>
          </a:bodyPr>
          <a:lstStyle/>
          <a:p>
            <a:pPr algn="l"/>
            <a:r>
              <a:rPr lang="en-US" sz="1600" b="0" i="0" dirty="0">
                <a:solidFill>
                  <a:srgbClr val="000000"/>
                </a:solidFill>
                <a:effectLst/>
                <a:latin typeface="Roboto" panose="02000000000000000000" pitchFamily="2" charset="0"/>
              </a:rPr>
              <a:t>Guest speaker or guest presenter (not affiliated with the University of Iowa)</a:t>
            </a:r>
          </a:p>
        </p:txBody>
      </p:sp>
      <p:sp>
        <p:nvSpPr>
          <p:cNvPr id="5" name="Content Placeholder 4">
            <a:extLst>
              <a:ext uri="{FF2B5EF4-FFF2-40B4-BE49-F238E27FC236}">
                <a16:creationId xmlns:a16="http://schemas.microsoft.com/office/drawing/2014/main" id="{D27065F1-F216-436D-B185-EB7FD68D0AD4}"/>
              </a:ext>
            </a:extLst>
          </p:cNvPr>
          <p:cNvSpPr>
            <a:spLocks noGrp="1"/>
          </p:cNvSpPr>
          <p:nvPr>
            <p:ph idx="12"/>
          </p:nvPr>
        </p:nvSpPr>
        <p:spPr>
          <a:xfrm>
            <a:off x="715573" y="2829519"/>
            <a:ext cx="3579002" cy="553150"/>
          </a:xfrm>
        </p:spPr>
        <p:txBody>
          <a:bodyPr/>
          <a:lstStyle/>
          <a:p>
            <a:pPr algn="l"/>
            <a:r>
              <a:rPr lang="en-US" sz="1600" b="0" i="0" dirty="0">
                <a:solidFill>
                  <a:srgbClr val="000000"/>
                </a:solidFill>
                <a:effectLst/>
                <a:latin typeface="Roboto" panose="02000000000000000000" pitchFamily="2" charset="0"/>
              </a:rPr>
              <a:t>Writing</a:t>
            </a:r>
          </a:p>
          <a:p>
            <a:endParaRPr lang="en-US" dirty="0"/>
          </a:p>
        </p:txBody>
      </p:sp>
      <p:sp>
        <p:nvSpPr>
          <p:cNvPr id="9" name="Content Placeholder 8">
            <a:extLst>
              <a:ext uri="{FF2B5EF4-FFF2-40B4-BE49-F238E27FC236}">
                <a16:creationId xmlns:a16="http://schemas.microsoft.com/office/drawing/2014/main" id="{C9474EA9-0FA6-4DAE-9A79-B0939A70A863}"/>
              </a:ext>
            </a:extLst>
          </p:cNvPr>
          <p:cNvSpPr>
            <a:spLocks noGrp="1"/>
          </p:cNvSpPr>
          <p:nvPr>
            <p:ph idx="16"/>
          </p:nvPr>
        </p:nvSpPr>
        <p:spPr>
          <a:xfrm>
            <a:off x="715576" y="3871616"/>
            <a:ext cx="3579002" cy="852402"/>
          </a:xfrm>
        </p:spPr>
        <p:txBody>
          <a:bodyPr>
            <a:normAutofit/>
          </a:bodyPr>
          <a:lstStyle/>
          <a:p>
            <a:pPr algn="l"/>
            <a:r>
              <a:rPr lang="en-US" sz="1600" b="0" i="0" dirty="0">
                <a:solidFill>
                  <a:srgbClr val="000000"/>
                </a:solidFill>
                <a:effectLst/>
                <a:latin typeface="Roboto" panose="02000000000000000000" pitchFamily="2" charset="0"/>
              </a:rPr>
              <a:t>Professional services such as attorneys, accountants, or other consultants</a:t>
            </a:r>
          </a:p>
          <a:p>
            <a:endParaRPr lang="en-US" dirty="0"/>
          </a:p>
        </p:txBody>
      </p:sp>
      <p:sp>
        <p:nvSpPr>
          <p:cNvPr id="7" name="Content Placeholder 6">
            <a:extLst>
              <a:ext uri="{FF2B5EF4-FFF2-40B4-BE49-F238E27FC236}">
                <a16:creationId xmlns:a16="http://schemas.microsoft.com/office/drawing/2014/main" id="{E8C52A52-F15D-4DD5-B535-BA0CA6A8FD59}"/>
              </a:ext>
            </a:extLst>
          </p:cNvPr>
          <p:cNvSpPr>
            <a:spLocks noGrp="1"/>
          </p:cNvSpPr>
          <p:nvPr>
            <p:ph idx="14"/>
          </p:nvPr>
        </p:nvSpPr>
        <p:spPr>
          <a:xfrm>
            <a:off x="715574" y="5099844"/>
            <a:ext cx="3579002" cy="739099"/>
          </a:xfrm>
        </p:spPr>
        <p:txBody>
          <a:bodyPr/>
          <a:lstStyle/>
          <a:p>
            <a:pPr algn="l"/>
            <a:r>
              <a:rPr lang="en-US" sz="1600" b="0" i="0" dirty="0">
                <a:solidFill>
                  <a:srgbClr val="000000"/>
                </a:solidFill>
                <a:effectLst/>
                <a:latin typeface="Roboto" panose="02000000000000000000" pitchFamily="2" charset="0"/>
              </a:rPr>
              <a:t>Peer review</a:t>
            </a:r>
          </a:p>
          <a:p>
            <a:endParaRPr lang="en-US" dirty="0"/>
          </a:p>
        </p:txBody>
      </p:sp>
      <p:sp>
        <p:nvSpPr>
          <p:cNvPr id="11" name="Content Placeholder 10">
            <a:extLst>
              <a:ext uri="{FF2B5EF4-FFF2-40B4-BE49-F238E27FC236}">
                <a16:creationId xmlns:a16="http://schemas.microsoft.com/office/drawing/2014/main" id="{B71381FD-EC49-4150-A716-5C19145E0D80}"/>
              </a:ext>
            </a:extLst>
          </p:cNvPr>
          <p:cNvSpPr>
            <a:spLocks noGrp="1"/>
          </p:cNvSpPr>
          <p:nvPr>
            <p:ph idx="18"/>
          </p:nvPr>
        </p:nvSpPr>
        <p:spPr>
          <a:xfrm>
            <a:off x="4850623" y="1660399"/>
            <a:ext cx="3579002" cy="878227"/>
          </a:xfrm>
        </p:spPr>
        <p:txBody>
          <a:bodyPr>
            <a:normAutofit/>
          </a:bodyPr>
          <a:lstStyle/>
          <a:p>
            <a:pPr algn="l"/>
            <a:r>
              <a:rPr lang="en-US" sz="1600" b="0" i="0" dirty="0">
                <a:solidFill>
                  <a:srgbClr val="000000"/>
                </a:solidFill>
                <a:effectLst/>
                <a:latin typeface="Roboto" panose="02000000000000000000" pitchFamily="2" charset="0"/>
              </a:rPr>
              <a:t>Guest artist or guest performer (not affiliated with the University of Iowa)</a:t>
            </a:r>
          </a:p>
        </p:txBody>
      </p:sp>
      <p:sp>
        <p:nvSpPr>
          <p:cNvPr id="13" name="Content Placeholder 12">
            <a:extLst>
              <a:ext uri="{FF2B5EF4-FFF2-40B4-BE49-F238E27FC236}">
                <a16:creationId xmlns:a16="http://schemas.microsoft.com/office/drawing/2014/main" id="{F1E437BC-1B05-471D-96EF-669FD0DF1D60}"/>
              </a:ext>
            </a:extLst>
          </p:cNvPr>
          <p:cNvSpPr>
            <a:spLocks noGrp="1"/>
          </p:cNvSpPr>
          <p:nvPr>
            <p:ph idx="20"/>
          </p:nvPr>
        </p:nvSpPr>
        <p:spPr>
          <a:xfrm>
            <a:off x="4849425" y="2812632"/>
            <a:ext cx="3579002" cy="420624"/>
          </a:xfrm>
        </p:spPr>
        <p:txBody>
          <a:bodyPr/>
          <a:lstStyle/>
          <a:p>
            <a:pPr algn="l"/>
            <a:r>
              <a:rPr lang="en-US" sz="1600" b="0" i="0" dirty="0">
                <a:solidFill>
                  <a:srgbClr val="000000"/>
                </a:solidFill>
                <a:effectLst/>
                <a:latin typeface="Roboto" panose="02000000000000000000" pitchFamily="2" charset="0"/>
              </a:rPr>
              <a:t>Editing</a:t>
            </a:r>
          </a:p>
        </p:txBody>
      </p:sp>
      <p:sp>
        <p:nvSpPr>
          <p:cNvPr id="17" name="Content Placeholder 16">
            <a:extLst>
              <a:ext uri="{FF2B5EF4-FFF2-40B4-BE49-F238E27FC236}">
                <a16:creationId xmlns:a16="http://schemas.microsoft.com/office/drawing/2014/main" id="{B8DD3685-C6A7-4398-9DDF-3B5F6AFC75C5}"/>
              </a:ext>
            </a:extLst>
          </p:cNvPr>
          <p:cNvSpPr>
            <a:spLocks noGrp="1"/>
          </p:cNvSpPr>
          <p:nvPr>
            <p:ph idx="24"/>
          </p:nvPr>
        </p:nvSpPr>
        <p:spPr>
          <a:xfrm>
            <a:off x="4851822" y="3871616"/>
            <a:ext cx="3579002" cy="732188"/>
          </a:xfrm>
        </p:spPr>
        <p:txBody>
          <a:bodyPr/>
          <a:lstStyle/>
          <a:p>
            <a:pPr algn="l"/>
            <a:r>
              <a:rPr lang="en-US" sz="1600" b="0" i="0" dirty="0">
                <a:solidFill>
                  <a:srgbClr val="000000"/>
                </a:solidFill>
                <a:effectLst/>
                <a:latin typeface="Roboto" panose="02000000000000000000" pitchFamily="2" charset="0"/>
              </a:rPr>
              <a:t>Commissioned artwork</a:t>
            </a:r>
          </a:p>
          <a:p>
            <a:endParaRPr lang="en-US" dirty="0"/>
          </a:p>
        </p:txBody>
      </p:sp>
      <p:sp>
        <p:nvSpPr>
          <p:cNvPr id="15" name="Content Placeholder 14">
            <a:extLst>
              <a:ext uri="{FF2B5EF4-FFF2-40B4-BE49-F238E27FC236}">
                <a16:creationId xmlns:a16="http://schemas.microsoft.com/office/drawing/2014/main" id="{11C6A53E-CA9B-4208-B886-6B3ED67EE103}"/>
              </a:ext>
            </a:extLst>
          </p:cNvPr>
          <p:cNvSpPr>
            <a:spLocks noGrp="1"/>
          </p:cNvSpPr>
          <p:nvPr>
            <p:ph idx="22"/>
          </p:nvPr>
        </p:nvSpPr>
        <p:spPr>
          <a:xfrm>
            <a:off x="4851820" y="4950432"/>
            <a:ext cx="3579002" cy="889986"/>
          </a:xfrm>
        </p:spPr>
        <p:txBody>
          <a:bodyPr>
            <a:normAutofit/>
          </a:bodyPr>
          <a:lstStyle/>
          <a:p>
            <a:pPr algn="l"/>
            <a:r>
              <a:rPr lang="en-US" sz="1600" b="0" i="0" dirty="0">
                <a:solidFill>
                  <a:srgbClr val="000000"/>
                </a:solidFill>
                <a:effectLst/>
                <a:latin typeface="Roboto" panose="02000000000000000000" pitchFamily="2" charset="0"/>
              </a:rPr>
              <a:t>Sports officials, announcers, commentators for intercollegiate athletic events</a:t>
            </a:r>
          </a:p>
          <a:p>
            <a:endParaRPr lang="en-US" dirty="0"/>
          </a:p>
        </p:txBody>
      </p:sp>
    </p:spTree>
    <p:extLst>
      <p:ext uri="{BB962C8B-B14F-4D97-AF65-F5344CB8AC3E}">
        <p14:creationId xmlns:p14="http://schemas.microsoft.com/office/powerpoint/2010/main" val="17344528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DFB29-7F13-2728-1B23-23B5527483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474050-8C7D-22D0-DD28-D4BD5F81E6BA}"/>
              </a:ext>
            </a:extLst>
          </p:cNvPr>
          <p:cNvSpPr>
            <a:spLocks noGrp="1"/>
          </p:cNvSpPr>
          <p:nvPr>
            <p:ph type="title"/>
          </p:nvPr>
        </p:nvSpPr>
        <p:spPr>
          <a:xfrm>
            <a:off x="714375" y="526778"/>
            <a:ext cx="7715251" cy="869089"/>
          </a:xfrm>
        </p:spPr>
        <p:txBody>
          <a:bodyPr/>
          <a:lstStyle/>
          <a:p>
            <a:r>
              <a:rPr lang="en-US" dirty="0"/>
              <a:t>Indicators of Employment Status</a:t>
            </a:r>
          </a:p>
        </p:txBody>
      </p:sp>
      <p:sp>
        <p:nvSpPr>
          <p:cNvPr id="3" name="Content Placeholder 2">
            <a:extLst>
              <a:ext uri="{FF2B5EF4-FFF2-40B4-BE49-F238E27FC236}">
                <a16:creationId xmlns:a16="http://schemas.microsoft.com/office/drawing/2014/main" id="{7A5EE571-7690-FA71-9472-C717FC0B7A7C}"/>
              </a:ext>
            </a:extLst>
          </p:cNvPr>
          <p:cNvSpPr>
            <a:spLocks noGrp="1"/>
          </p:cNvSpPr>
          <p:nvPr>
            <p:ph idx="10"/>
          </p:nvPr>
        </p:nvSpPr>
        <p:spPr>
          <a:xfrm>
            <a:off x="714374" y="1686758"/>
            <a:ext cx="7872577" cy="4256843"/>
          </a:xfrm>
        </p:spPr>
        <p:txBody>
          <a:bodyPr>
            <a:normAutofit/>
          </a:bodyPr>
          <a:lstStyle/>
          <a:p>
            <a:pPr algn="l">
              <a:buNone/>
            </a:pPr>
            <a:r>
              <a:rPr lang="en-US" sz="1600" b="0" i="0" dirty="0">
                <a:solidFill>
                  <a:srgbClr val="000000"/>
                </a:solidFill>
                <a:effectLst/>
                <a:latin typeface="Roboto" panose="02000000000000000000" pitchFamily="2" charset="0"/>
              </a:rPr>
              <a:t>Certain circumstances indicate that an individual should be treated as an employee rather than an independent contractor. Here are a few common indicators:</a:t>
            </a:r>
          </a:p>
          <a:p>
            <a:pPr algn="l">
              <a:buNone/>
            </a:pPr>
            <a:endParaRPr lang="en-US" sz="1600" b="0" i="0" dirty="0">
              <a:solidFill>
                <a:srgbClr val="000000"/>
              </a:solidFill>
              <a:effectLst/>
              <a:latin typeface="Roboto" panose="02000000000000000000" pitchFamily="2" charset="0"/>
            </a:endParaRPr>
          </a:p>
          <a:p>
            <a:pPr algn="l">
              <a:buFont typeface="Arial" panose="020B0604020202020204" pitchFamily="34" charset="0"/>
              <a:buChar char="•"/>
            </a:pPr>
            <a:r>
              <a:rPr lang="en-US" sz="1600" b="0" i="0" dirty="0">
                <a:solidFill>
                  <a:srgbClr val="000000"/>
                </a:solidFill>
                <a:effectLst/>
                <a:latin typeface="Roboto" panose="02000000000000000000" pitchFamily="2" charset="0"/>
              </a:rPr>
              <a:t>Remote workers controlled by the UI.</a:t>
            </a:r>
          </a:p>
          <a:p>
            <a:pPr algn="l">
              <a:buFont typeface="Arial" panose="020B0604020202020204" pitchFamily="34" charset="0"/>
              <a:buChar char="•"/>
            </a:pPr>
            <a:r>
              <a:rPr lang="en-US" sz="1600" b="0" i="0" dirty="0">
                <a:solidFill>
                  <a:srgbClr val="000000"/>
                </a:solidFill>
                <a:effectLst/>
                <a:latin typeface="Roboto" panose="02000000000000000000" pitchFamily="2" charset="0"/>
              </a:rPr>
              <a:t>Individuals performing work comparable to that of others UI employees. </a:t>
            </a:r>
          </a:p>
          <a:p>
            <a:pPr algn="l">
              <a:buFont typeface="Arial" panose="020B0604020202020204" pitchFamily="34" charset="0"/>
              <a:buChar char="•"/>
            </a:pPr>
            <a:r>
              <a:rPr lang="en-US" sz="1600" b="0" i="0" dirty="0">
                <a:solidFill>
                  <a:srgbClr val="000000"/>
                </a:solidFill>
                <a:effectLst/>
                <a:latin typeface="Roboto" panose="02000000000000000000" pitchFamily="2" charset="0"/>
              </a:rPr>
              <a:t>Individuals directly supervised by or supervising UI employees. </a:t>
            </a:r>
          </a:p>
          <a:p>
            <a:pPr algn="l">
              <a:buFont typeface="Arial" panose="020B0604020202020204" pitchFamily="34" charset="0"/>
              <a:buChar char="•"/>
            </a:pPr>
            <a:r>
              <a:rPr lang="en-US" sz="1600" b="0" i="0" dirty="0">
                <a:solidFill>
                  <a:srgbClr val="000000"/>
                </a:solidFill>
                <a:effectLst/>
                <a:latin typeface="Roboto" panose="02000000000000000000" pitchFamily="2" charset="0"/>
              </a:rPr>
              <a:t>Individuals receiving training from the UI regarding how the work should be done.</a:t>
            </a:r>
          </a:p>
          <a:p>
            <a:pPr algn="l">
              <a:buFont typeface="Arial" panose="020B0604020202020204" pitchFamily="34" charset="0"/>
              <a:buChar char="•"/>
            </a:pPr>
            <a:r>
              <a:rPr lang="en-US" sz="1600" b="0" i="0" dirty="0">
                <a:solidFill>
                  <a:srgbClr val="000000"/>
                </a:solidFill>
                <a:effectLst/>
                <a:latin typeface="Roboto" panose="02000000000000000000" pitchFamily="2" charset="0"/>
              </a:rPr>
              <a:t>Individuals assigned office space or requiring administrative services from the UI.</a:t>
            </a:r>
          </a:p>
          <a:p>
            <a:pPr algn="l">
              <a:buFont typeface="Arial" panose="020B0604020202020204" pitchFamily="34" charset="0"/>
              <a:buChar char="•"/>
            </a:pPr>
            <a:r>
              <a:rPr lang="en-US" sz="1600" b="0" i="0" dirty="0">
                <a:solidFill>
                  <a:srgbClr val="000000"/>
                </a:solidFill>
                <a:effectLst/>
                <a:latin typeface="Roboto" panose="02000000000000000000" pitchFamily="2" charset="0"/>
              </a:rPr>
              <a:t>Individuals who have received a paycheck (W-2 reportable income) in the same calendar year.</a:t>
            </a:r>
          </a:p>
        </p:txBody>
      </p:sp>
    </p:spTree>
    <p:extLst>
      <p:ext uri="{BB962C8B-B14F-4D97-AF65-F5344CB8AC3E}">
        <p14:creationId xmlns:p14="http://schemas.microsoft.com/office/powerpoint/2010/main" val="30234329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4D97FB5-4FAC-4C6D-BC0D-9BACECA588E8}"/>
              </a:ext>
            </a:extLst>
          </p:cNvPr>
          <p:cNvSpPr>
            <a:spLocks noGrp="1"/>
          </p:cNvSpPr>
          <p:nvPr>
            <p:ph type="title"/>
          </p:nvPr>
        </p:nvSpPr>
        <p:spPr>
          <a:xfrm>
            <a:off x="714375" y="526778"/>
            <a:ext cx="7715251" cy="869089"/>
          </a:xfrm>
        </p:spPr>
        <p:txBody>
          <a:bodyPr/>
          <a:lstStyle/>
          <a:p>
            <a:r>
              <a:rPr lang="en-US" dirty="0"/>
              <a:t>Previous Employee Considerations</a:t>
            </a:r>
          </a:p>
        </p:txBody>
      </p:sp>
      <p:sp>
        <p:nvSpPr>
          <p:cNvPr id="3" name="Content Placeholder 2">
            <a:extLst>
              <a:ext uri="{FF2B5EF4-FFF2-40B4-BE49-F238E27FC236}">
                <a16:creationId xmlns:a16="http://schemas.microsoft.com/office/drawing/2014/main" id="{91B2674A-AE4E-4543-B397-E9A47E0EAF7F}"/>
              </a:ext>
            </a:extLst>
          </p:cNvPr>
          <p:cNvSpPr>
            <a:spLocks noGrp="1"/>
          </p:cNvSpPr>
          <p:nvPr>
            <p:ph idx="10"/>
          </p:nvPr>
        </p:nvSpPr>
        <p:spPr>
          <a:xfrm>
            <a:off x="714376" y="1666240"/>
            <a:ext cx="3600164" cy="2306320"/>
          </a:xfrm>
        </p:spPr>
        <p:txBody>
          <a:bodyPr>
            <a:normAutofit/>
          </a:bodyPr>
          <a:lstStyle/>
          <a:p>
            <a:pPr algn="l">
              <a:buNone/>
            </a:pPr>
            <a:r>
              <a:rPr lang="en-US" b="0" i="0" dirty="0">
                <a:solidFill>
                  <a:srgbClr val="000000"/>
                </a:solidFill>
                <a:effectLst/>
                <a:latin typeface="Roboto" panose="02000000000000000000" pitchFamily="2" charset="0"/>
              </a:rPr>
              <a:t>Generally, current UI employees cannot be independent contractors. Exceptions require prior approval from Payroll Services.</a:t>
            </a:r>
          </a:p>
          <a:p>
            <a:pPr algn="l">
              <a:buNone/>
            </a:pPr>
            <a:r>
              <a:rPr lang="en-US" b="0" i="0" dirty="0">
                <a:solidFill>
                  <a:srgbClr val="000000"/>
                </a:solidFill>
                <a:effectLst/>
                <a:latin typeface="Roboto" panose="02000000000000000000" pitchFamily="2" charset="0"/>
              </a:rPr>
              <a:t>A UI employee might qualify to be paid as an independent contractor if:</a:t>
            </a:r>
          </a:p>
          <a:p>
            <a:endParaRPr lang="en-US" dirty="0"/>
          </a:p>
          <a:p>
            <a:r>
              <a:rPr lang="en-US" dirty="0"/>
              <a:t> </a:t>
            </a:r>
          </a:p>
          <a:p>
            <a:endParaRPr lang="en-US" dirty="0"/>
          </a:p>
        </p:txBody>
      </p:sp>
      <p:sp>
        <p:nvSpPr>
          <p:cNvPr id="5" name="Content Placeholder 4">
            <a:extLst>
              <a:ext uri="{FF2B5EF4-FFF2-40B4-BE49-F238E27FC236}">
                <a16:creationId xmlns:a16="http://schemas.microsoft.com/office/drawing/2014/main" id="{BC3468E5-7945-4A48-9609-298588DA834F}"/>
              </a:ext>
            </a:extLst>
          </p:cNvPr>
          <p:cNvSpPr>
            <a:spLocks noGrp="1"/>
          </p:cNvSpPr>
          <p:nvPr>
            <p:ph idx="16"/>
          </p:nvPr>
        </p:nvSpPr>
        <p:spPr>
          <a:xfrm>
            <a:off x="4825294" y="1395867"/>
            <a:ext cx="3600168" cy="4822053"/>
          </a:xfrm>
        </p:spPr>
        <p:txBody>
          <a:bodyPr>
            <a:normAutofit lnSpcReduction="10000"/>
          </a:bodyPr>
          <a:lstStyle/>
          <a:p>
            <a:pPr algn="l">
              <a:buFont typeface="Arial" panose="020B0604020202020204" pitchFamily="34" charset="0"/>
              <a:buChar char="•"/>
            </a:pPr>
            <a:r>
              <a:rPr lang="en-US" b="0" i="0" u="none" strike="noStrike" dirty="0">
                <a:effectLst/>
                <a:latin typeface="Roboto" panose="02000000000000000000" pitchFamily="2" charset="0"/>
              </a:rPr>
              <a:t>The employee maintains an outside business that provides the same service to other clients. (They must be able to demonstrate the characteristics of a person who is self-employed.)</a:t>
            </a:r>
            <a:endParaRPr lang="en-US" b="0" i="0" dirty="0">
              <a:effectLst/>
              <a:latin typeface="Roboto" panose="02000000000000000000" pitchFamily="2" charset="0"/>
            </a:endParaRPr>
          </a:p>
          <a:p>
            <a:pPr algn="l">
              <a:buFont typeface="Arial" panose="020B0604020202020204" pitchFamily="34" charset="0"/>
              <a:buChar char="•"/>
            </a:pPr>
            <a:r>
              <a:rPr lang="en-US" b="0" i="0" dirty="0">
                <a:effectLst/>
                <a:latin typeface="Roboto" panose="02000000000000000000" pitchFamily="2" charset="0"/>
              </a:rPr>
              <a:t>The services are unrelated to their employee duties.</a:t>
            </a:r>
          </a:p>
          <a:p>
            <a:pPr algn="l">
              <a:buFont typeface="Arial" panose="020B0604020202020204" pitchFamily="34" charset="0"/>
              <a:buChar char="•"/>
            </a:pPr>
            <a:r>
              <a:rPr lang="en-US" b="0" i="0" dirty="0">
                <a:effectLst/>
                <a:latin typeface="Roboto" panose="02000000000000000000" pitchFamily="2" charset="0"/>
              </a:rPr>
              <a:t>The services are not provided during the employee’s work hours, when the employee is engaged as an employee.</a:t>
            </a:r>
          </a:p>
          <a:p>
            <a:pPr algn="l">
              <a:buFont typeface="Arial" panose="020B0604020202020204" pitchFamily="34" charset="0"/>
              <a:buChar char="•"/>
            </a:pPr>
            <a:r>
              <a:rPr lang="en-US" b="0" i="0" dirty="0">
                <a:effectLst/>
                <a:latin typeface="Roboto" panose="02000000000000000000" pitchFamily="2" charset="0"/>
              </a:rPr>
              <a:t>The Independent Contractor Information </a:t>
            </a:r>
            <a:r>
              <a:rPr lang="en-US" dirty="0">
                <a:latin typeface="Roboto" panose="02000000000000000000" pitchFamily="2" charset="0"/>
              </a:rPr>
              <a:t>f</a:t>
            </a:r>
            <a:r>
              <a:rPr lang="en-US" b="0" i="0" dirty="0">
                <a:effectLst/>
                <a:latin typeface="Roboto" panose="02000000000000000000" pitchFamily="2" charset="0"/>
              </a:rPr>
              <a:t>orm</a:t>
            </a:r>
            <a:r>
              <a:rPr lang="en-US" i="0" dirty="0">
                <a:effectLst/>
                <a:latin typeface="Roboto" panose="02000000000000000000" pitchFamily="2" charset="0"/>
              </a:rPr>
              <a:t> </a:t>
            </a:r>
            <a:r>
              <a:rPr lang="en-US" b="0" i="0" dirty="0">
                <a:effectLst/>
                <a:latin typeface="Roboto" panose="02000000000000000000" pitchFamily="2" charset="0"/>
              </a:rPr>
              <a:t>has been submitted and approved by Payroll Services qualifying them as an independent contractor.</a:t>
            </a:r>
          </a:p>
          <a:p>
            <a:pPr algn="l">
              <a:buFont typeface="Arial" panose="020B0604020202020204" pitchFamily="34" charset="0"/>
              <a:buChar char="•"/>
            </a:pPr>
            <a:r>
              <a:rPr lang="en-US" i="0" dirty="0">
                <a:solidFill>
                  <a:srgbClr val="000000"/>
                </a:solidFill>
                <a:effectLst/>
                <a:latin typeface="Roboto" panose="02000000000000000000" pitchFamily="2" charset="0"/>
              </a:rPr>
              <a:t>Former employees </a:t>
            </a:r>
            <a:r>
              <a:rPr lang="en-US" b="0" i="0" dirty="0">
                <a:solidFill>
                  <a:srgbClr val="000000"/>
                </a:solidFill>
                <a:effectLst/>
                <a:latin typeface="Roboto" panose="02000000000000000000" pitchFamily="2" charset="0"/>
              </a:rPr>
              <a:t>must meet the requirements for classification as independent contractors and may not return to perform the same work they did as a UI employee.</a:t>
            </a:r>
          </a:p>
          <a:p>
            <a:endParaRPr lang="en-US" dirty="0"/>
          </a:p>
          <a:p>
            <a:endParaRPr lang="en-US" dirty="0"/>
          </a:p>
        </p:txBody>
      </p:sp>
    </p:spTree>
    <p:extLst>
      <p:ext uri="{BB962C8B-B14F-4D97-AF65-F5344CB8AC3E}">
        <p14:creationId xmlns:p14="http://schemas.microsoft.com/office/powerpoint/2010/main" val="16101787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55C78-1CCB-D505-FAF1-784291CC11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50F61-901B-DAE5-C288-3F682B5A0DF1}"/>
              </a:ext>
            </a:extLst>
          </p:cNvPr>
          <p:cNvSpPr>
            <a:spLocks noGrp="1"/>
          </p:cNvSpPr>
          <p:nvPr>
            <p:ph type="title"/>
          </p:nvPr>
        </p:nvSpPr>
        <p:spPr>
          <a:xfrm>
            <a:off x="714375" y="526778"/>
            <a:ext cx="7715251" cy="869089"/>
          </a:xfrm>
        </p:spPr>
        <p:txBody>
          <a:bodyPr/>
          <a:lstStyle/>
          <a:p>
            <a:r>
              <a:rPr lang="en-US" dirty="0"/>
              <a:t>Examples of Denied ICIF Forms</a:t>
            </a:r>
          </a:p>
        </p:txBody>
      </p:sp>
      <p:sp>
        <p:nvSpPr>
          <p:cNvPr id="3" name="Content Placeholder 2">
            <a:extLst>
              <a:ext uri="{FF2B5EF4-FFF2-40B4-BE49-F238E27FC236}">
                <a16:creationId xmlns:a16="http://schemas.microsoft.com/office/drawing/2014/main" id="{3DC81753-46A7-8949-1033-8BA7D38CF935}"/>
              </a:ext>
            </a:extLst>
          </p:cNvPr>
          <p:cNvSpPr>
            <a:spLocks noGrp="1"/>
          </p:cNvSpPr>
          <p:nvPr>
            <p:ph idx="10"/>
          </p:nvPr>
        </p:nvSpPr>
        <p:spPr>
          <a:xfrm>
            <a:off x="714374" y="1686758"/>
            <a:ext cx="7872577" cy="4256843"/>
          </a:xfrm>
        </p:spPr>
        <p:txBody>
          <a:bodyPr>
            <a:normAutofit/>
          </a:bodyPr>
          <a:lstStyle/>
          <a:p>
            <a:pPr marL="342900" indent="-342900">
              <a:buFont typeface="Arial" panose="020B0604020202020204" pitchFamily="34" charset="0"/>
              <a:buChar char="•"/>
            </a:pPr>
            <a:r>
              <a:rPr lang="en-US" dirty="0"/>
              <a:t>Photography services from an individual who does not publicly advertise</a:t>
            </a:r>
          </a:p>
          <a:p>
            <a:pPr marL="342900" indent="-342900">
              <a:buFont typeface="Arial" panose="020B0604020202020204" pitchFamily="34" charset="0"/>
              <a:buChar char="•"/>
            </a:pPr>
            <a:r>
              <a:rPr lang="en-US" dirty="0"/>
              <a:t>Hospital lobby piano performance by an individual not engaged in public advertising</a:t>
            </a:r>
          </a:p>
          <a:p>
            <a:pPr marL="342900" indent="-342900">
              <a:buFont typeface="Arial" panose="020B0604020202020204" pitchFamily="34" charset="0"/>
              <a:buChar char="•"/>
            </a:pPr>
            <a:r>
              <a:rPr lang="en-US" dirty="0"/>
              <a:t>Physical Therapist considered an employable service as duties align with those performed by University of Iowa staff.</a:t>
            </a:r>
          </a:p>
        </p:txBody>
      </p:sp>
    </p:spTree>
    <p:extLst>
      <p:ext uri="{BB962C8B-B14F-4D97-AF65-F5344CB8AC3E}">
        <p14:creationId xmlns:p14="http://schemas.microsoft.com/office/powerpoint/2010/main" val="23980576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14134-C476-48FD-45F9-BF9A1FC12B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BE1F20-F951-754A-F208-475777F519F5}"/>
              </a:ext>
            </a:extLst>
          </p:cNvPr>
          <p:cNvSpPr>
            <a:spLocks noGrp="1"/>
          </p:cNvSpPr>
          <p:nvPr>
            <p:ph type="title"/>
          </p:nvPr>
        </p:nvSpPr>
        <p:spPr>
          <a:xfrm>
            <a:off x="714375" y="526778"/>
            <a:ext cx="7715251" cy="869089"/>
          </a:xfrm>
        </p:spPr>
        <p:txBody>
          <a:bodyPr/>
          <a:lstStyle/>
          <a:p>
            <a:r>
              <a:rPr lang="en-US" dirty="0"/>
              <a:t>Determination Flow Chart</a:t>
            </a:r>
          </a:p>
        </p:txBody>
      </p:sp>
      <p:graphicFrame>
        <p:nvGraphicFramePr>
          <p:cNvPr id="4" name="Content Placeholder 3">
            <a:extLst>
              <a:ext uri="{FF2B5EF4-FFF2-40B4-BE49-F238E27FC236}">
                <a16:creationId xmlns:a16="http://schemas.microsoft.com/office/drawing/2014/main" id="{43984B5B-A786-F6C9-1B8E-98893403F443}"/>
              </a:ext>
            </a:extLst>
          </p:cNvPr>
          <p:cNvGraphicFramePr>
            <a:graphicFrameLocks noGrp="1"/>
          </p:cNvGraphicFramePr>
          <p:nvPr>
            <p:ph idx="10"/>
          </p:nvPr>
        </p:nvGraphicFramePr>
        <p:xfrm>
          <a:off x="605518" y="1132114"/>
          <a:ext cx="7688263" cy="32221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Picture 11">
            <a:extLst>
              <a:ext uri="{FF2B5EF4-FFF2-40B4-BE49-F238E27FC236}">
                <a16:creationId xmlns:a16="http://schemas.microsoft.com/office/drawing/2014/main" id="{8E0EB1D8-7FDA-1159-99C3-DCFEC08C2C58}"/>
              </a:ext>
            </a:extLst>
          </p:cNvPr>
          <p:cNvPicPr>
            <a:picLocks noChangeAspect="1"/>
          </p:cNvPicPr>
          <p:nvPr/>
        </p:nvPicPr>
        <p:blipFill>
          <a:blip r:embed="rId8"/>
          <a:stretch>
            <a:fillRect/>
          </a:stretch>
        </p:blipFill>
        <p:spPr>
          <a:xfrm>
            <a:off x="2566739" y="4151060"/>
            <a:ext cx="3553321" cy="2229161"/>
          </a:xfrm>
          <a:prstGeom prst="rect">
            <a:avLst/>
          </a:prstGeom>
        </p:spPr>
      </p:pic>
    </p:spTree>
    <p:extLst>
      <p:ext uri="{BB962C8B-B14F-4D97-AF65-F5344CB8AC3E}">
        <p14:creationId xmlns:p14="http://schemas.microsoft.com/office/powerpoint/2010/main" val="24668075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D6CE0-D07A-EED3-1630-EFA986C5385C}"/>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ABDFCD26-C5E4-5E74-3BC3-5A71FC22C9C3}"/>
              </a:ext>
            </a:extLst>
          </p:cNvPr>
          <p:cNvSpPr>
            <a:spLocks noGrp="1"/>
          </p:cNvSpPr>
          <p:nvPr>
            <p:ph idx="10"/>
          </p:nvPr>
        </p:nvSpPr>
        <p:spPr/>
        <p:txBody>
          <a:bodyPr/>
          <a:lstStyle/>
          <a:p>
            <a:r>
              <a:rPr lang="en-US" dirty="0">
                <a:hlinkClick r:id="rId3"/>
              </a:rPr>
              <a:t>https://hr.uiowa.edu/pay/payroll-services/independent-contractor-payments</a:t>
            </a:r>
            <a:endParaRPr lang="en-US" dirty="0"/>
          </a:p>
          <a:p>
            <a:r>
              <a:rPr lang="en-US" b="1" i="0" u="sng" dirty="0">
                <a:solidFill>
                  <a:srgbClr val="00558C"/>
                </a:solidFill>
                <a:effectLst/>
                <a:latin typeface="Roboto" panose="02000000000000000000" pitchFamily="2" charset="0"/>
                <a:hlinkClick r:id="rId4" tooltip="ICI form"/>
              </a:rPr>
              <a:t>Independent Contractor Information Form</a:t>
            </a:r>
            <a:endParaRPr lang="en-US" b="1" i="0" u="sng" dirty="0">
              <a:solidFill>
                <a:srgbClr val="00558C"/>
              </a:solidFill>
              <a:effectLst/>
              <a:latin typeface="Roboto" panose="02000000000000000000" pitchFamily="2" charset="0"/>
            </a:endParaRPr>
          </a:p>
          <a:p>
            <a:r>
              <a:rPr lang="en-US" b="0" i="0" dirty="0">
                <a:solidFill>
                  <a:srgbClr val="000000"/>
                </a:solidFill>
                <a:effectLst/>
                <a:latin typeface="Roboto" panose="02000000000000000000" pitchFamily="2" charset="0"/>
              </a:rPr>
              <a:t> </a:t>
            </a:r>
            <a:r>
              <a:rPr lang="en-US" u="sng" dirty="0">
                <a:solidFill>
                  <a:srgbClr val="00558C"/>
                </a:solidFill>
              </a:rPr>
              <a:t>Independent Contractor Determination and Payment Procedures</a:t>
            </a:r>
            <a:endParaRPr lang="en-US" b="1" i="0" u="sng" dirty="0">
              <a:solidFill>
                <a:srgbClr val="00558C"/>
              </a:solidFill>
              <a:effectLst/>
              <a:latin typeface="Roboto" panose="02000000000000000000" pitchFamily="2" charset="0"/>
            </a:endParaRPr>
          </a:p>
          <a:p>
            <a:r>
              <a:rPr lang="en-US" b="0" i="0" dirty="0">
                <a:solidFill>
                  <a:srgbClr val="000000"/>
                </a:solidFill>
                <a:effectLst/>
                <a:latin typeface="Roboto" panose="02000000000000000000" pitchFamily="2" charset="0"/>
              </a:rPr>
              <a:t> </a:t>
            </a:r>
            <a:r>
              <a:rPr lang="en-US" b="0" i="0" u="sng" dirty="0">
                <a:solidFill>
                  <a:srgbClr val="00558C"/>
                </a:solidFill>
                <a:effectLst/>
                <a:latin typeface="Roboto" panose="02000000000000000000" pitchFamily="2" charset="0"/>
                <a:hlinkClick r:id="rId5"/>
              </a:rPr>
              <a:t>IRS Publication 1779</a:t>
            </a:r>
            <a:endParaRPr lang="en-US" dirty="0"/>
          </a:p>
        </p:txBody>
      </p:sp>
    </p:spTree>
    <p:extLst>
      <p:ext uri="{BB962C8B-B14F-4D97-AF65-F5344CB8AC3E}">
        <p14:creationId xmlns:p14="http://schemas.microsoft.com/office/powerpoint/2010/main" val="24106422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372AD14-BED4-4A3E-8474-5AB4CAE61C4F}"/>
              </a:ext>
            </a:extLst>
          </p:cNvPr>
          <p:cNvSpPr>
            <a:spLocks noGrp="1"/>
          </p:cNvSpPr>
          <p:nvPr>
            <p:ph type="ctrTitle"/>
          </p:nvPr>
        </p:nvSpPr>
        <p:spPr>
          <a:xfrm>
            <a:off x="711994" y="3214770"/>
            <a:ext cx="5372488" cy="1160369"/>
          </a:xfrm>
        </p:spPr>
        <p:txBody>
          <a:bodyPr/>
          <a:lstStyle/>
          <a:p>
            <a:r>
              <a:rPr lang="en-US" dirty="0"/>
              <a:t>Questions?</a:t>
            </a:r>
          </a:p>
        </p:txBody>
      </p:sp>
      <p:sp>
        <p:nvSpPr>
          <p:cNvPr id="5" name="Text Placeholder 4">
            <a:extLst>
              <a:ext uri="{FF2B5EF4-FFF2-40B4-BE49-F238E27FC236}">
                <a16:creationId xmlns:a16="http://schemas.microsoft.com/office/drawing/2014/main" id="{D6392C30-4B11-4481-945C-ED83B657CADA}"/>
              </a:ext>
            </a:extLst>
          </p:cNvPr>
          <p:cNvSpPr>
            <a:spLocks noGrp="1"/>
          </p:cNvSpPr>
          <p:nvPr>
            <p:ph type="body" sz="quarter" idx="12"/>
          </p:nvPr>
        </p:nvSpPr>
        <p:spPr>
          <a:xfrm>
            <a:off x="6471287" y="3087124"/>
            <a:ext cx="2015280" cy="1498329"/>
          </a:xfrm>
        </p:spPr>
        <p:txBody>
          <a:bodyPr/>
          <a:lstStyle/>
          <a:p>
            <a:r>
              <a:rPr lang="en-US" dirty="0"/>
              <a:t>Jenny Loeser</a:t>
            </a:r>
          </a:p>
          <a:p>
            <a:r>
              <a:rPr lang="en-US" dirty="0"/>
              <a:t>International Tax Associate</a:t>
            </a:r>
          </a:p>
          <a:p>
            <a:endParaRPr lang="en-US" dirty="0"/>
          </a:p>
          <a:p>
            <a:r>
              <a:rPr lang="en-US" dirty="0"/>
              <a:t>319-335-0153</a:t>
            </a:r>
          </a:p>
          <a:p>
            <a:r>
              <a:rPr lang="en-US" dirty="0"/>
              <a:t>jenny-loeser@uiowa.edu</a:t>
            </a:r>
          </a:p>
        </p:txBody>
      </p:sp>
      <p:sp>
        <p:nvSpPr>
          <p:cNvPr id="9" name="Text Placeholder 8">
            <a:extLst>
              <a:ext uri="{FF2B5EF4-FFF2-40B4-BE49-F238E27FC236}">
                <a16:creationId xmlns:a16="http://schemas.microsoft.com/office/drawing/2014/main" id="{78B5F6F0-109B-4A07-901D-0FB433810ED5}"/>
              </a:ext>
            </a:extLst>
          </p:cNvPr>
          <p:cNvSpPr>
            <a:spLocks noGrp="1"/>
          </p:cNvSpPr>
          <p:nvPr>
            <p:ph type="body" sz="quarter" idx="10"/>
          </p:nvPr>
        </p:nvSpPr>
        <p:spPr>
          <a:xfrm>
            <a:off x="989435" y="4789293"/>
            <a:ext cx="3582565" cy="392308"/>
          </a:xfrm>
        </p:spPr>
        <p:txBody>
          <a:bodyPr/>
          <a:lstStyle/>
          <a:p>
            <a:r>
              <a:rPr lang="en-US" dirty="0"/>
              <a:t>https://hr.uiowa.edu/pay/payroll-services</a:t>
            </a:r>
          </a:p>
        </p:txBody>
      </p:sp>
    </p:spTree>
    <p:extLst>
      <p:ext uri="{BB962C8B-B14F-4D97-AF65-F5344CB8AC3E}">
        <p14:creationId xmlns:p14="http://schemas.microsoft.com/office/powerpoint/2010/main" val="31006792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A848C61-C124-4C49-97C4-0B76F6D2E36A}"/>
              </a:ext>
            </a:extLst>
          </p:cNvPr>
          <p:cNvSpPr>
            <a:spLocks noGrp="1"/>
          </p:cNvSpPr>
          <p:nvPr>
            <p:ph type="ctrTitle"/>
          </p:nvPr>
        </p:nvSpPr>
        <p:spPr>
          <a:xfrm>
            <a:off x="711994" y="3203884"/>
            <a:ext cx="5372488" cy="1160369"/>
          </a:xfrm>
        </p:spPr>
        <p:txBody>
          <a:bodyPr>
            <a:normAutofit/>
          </a:bodyPr>
          <a:lstStyle/>
          <a:p>
            <a:r>
              <a:rPr lang="en-US" dirty="0"/>
              <a:t>Thank you</a:t>
            </a:r>
          </a:p>
        </p:txBody>
      </p:sp>
      <p:sp>
        <p:nvSpPr>
          <p:cNvPr id="10" name="Text Placeholder 9">
            <a:extLst>
              <a:ext uri="{FF2B5EF4-FFF2-40B4-BE49-F238E27FC236}">
                <a16:creationId xmlns:a16="http://schemas.microsoft.com/office/drawing/2014/main" id="{0169725C-B55D-4E33-942D-F573641FD183}"/>
              </a:ext>
            </a:extLst>
          </p:cNvPr>
          <p:cNvSpPr>
            <a:spLocks noGrp="1"/>
          </p:cNvSpPr>
          <p:nvPr>
            <p:ph type="body" sz="quarter" idx="12"/>
          </p:nvPr>
        </p:nvSpPr>
        <p:spPr>
          <a:xfrm>
            <a:off x="6468763" y="3105910"/>
            <a:ext cx="2020329" cy="1498329"/>
          </a:xfrm>
        </p:spPr>
        <p:txBody>
          <a:bodyPr/>
          <a:lstStyle/>
          <a:p>
            <a:r>
              <a:rPr lang="en-US" dirty="0"/>
              <a:t>Rachel McGuire, MBA, CPA</a:t>
            </a:r>
          </a:p>
          <a:p>
            <a:r>
              <a:rPr lang="en-US" dirty="0"/>
              <a:t>AVP &amp; University Controller</a:t>
            </a:r>
          </a:p>
          <a:p>
            <a:endParaRPr lang="en-US" dirty="0"/>
          </a:p>
          <a:p>
            <a:r>
              <a:rPr lang="en-US" dirty="0"/>
              <a:t>319-335-0728</a:t>
            </a:r>
          </a:p>
          <a:p>
            <a:r>
              <a:rPr lang="en-US" dirty="0"/>
              <a:t>rachel-mcguire@uiowa.edu</a:t>
            </a:r>
          </a:p>
        </p:txBody>
      </p:sp>
      <p:sp>
        <p:nvSpPr>
          <p:cNvPr id="7" name="Text Placeholder 6">
            <a:extLst>
              <a:ext uri="{FF2B5EF4-FFF2-40B4-BE49-F238E27FC236}">
                <a16:creationId xmlns:a16="http://schemas.microsoft.com/office/drawing/2014/main" id="{7626708A-2BEF-4E77-BD87-2AAB61F6EA7A}"/>
              </a:ext>
            </a:extLst>
          </p:cNvPr>
          <p:cNvSpPr>
            <a:spLocks noGrp="1"/>
          </p:cNvSpPr>
          <p:nvPr>
            <p:ph type="body" sz="quarter" idx="10"/>
          </p:nvPr>
        </p:nvSpPr>
        <p:spPr>
          <a:xfrm>
            <a:off x="998539" y="4770438"/>
            <a:ext cx="1069748" cy="300037"/>
          </a:xfrm>
        </p:spPr>
        <p:txBody>
          <a:bodyPr wrap="square">
            <a:spAutoFit/>
          </a:bodyPr>
          <a:lstStyle/>
          <a:p>
            <a:r>
              <a:rPr lang="en-US"/>
              <a:t>uiowa.edu</a:t>
            </a:r>
            <a:endParaRPr lang="en-US" dirty="0"/>
          </a:p>
        </p:txBody>
      </p:sp>
      <p:sp>
        <p:nvSpPr>
          <p:cNvPr id="2" name="Footer Placeholder 1">
            <a:extLst>
              <a:ext uri="{FF2B5EF4-FFF2-40B4-BE49-F238E27FC236}">
                <a16:creationId xmlns:a16="http://schemas.microsoft.com/office/drawing/2014/main" id="{57AB9F6C-73AD-294A-A3E0-6E87246DD627}"/>
              </a:ext>
            </a:extLst>
          </p:cNvPr>
          <p:cNvSpPr>
            <a:spLocks noGrp="1"/>
          </p:cNvSpPr>
          <p:nvPr>
            <p:ph type="ftr" sz="quarter" idx="3"/>
          </p:nvPr>
        </p:nvSpPr>
        <p:spPr>
          <a:xfrm>
            <a:off x="717072" y="2365791"/>
            <a:ext cx="7772020" cy="365125"/>
          </a:xfrm>
        </p:spPr>
        <p:txBody>
          <a:bodyPr/>
          <a:lstStyle/>
          <a:p>
            <a:r>
              <a:rPr lang="en-US" dirty="0"/>
              <a:t>Quarterly Business Officers Meeting</a:t>
            </a:r>
          </a:p>
        </p:txBody>
      </p:sp>
    </p:spTree>
    <p:extLst>
      <p:ext uri="{BB962C8B-B14F-4D97-AF65-F5344CB8AC3E}">
        <p14:creationId xmlns:p14="http://schemas.microsoft.com/office/powerpoint/2010/main" val="3987231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AC19D-673F-3345-BD04-606C8275C6EF}"/>
              </a:ext>
            </a:extLst>
          </p:cNvPr>
          <p:cNvSpPr>
            <a:spLocks noGrp="1"/>
          </p:cNvSpPr>
          <p:nvPr>
            <p:ph type="title"/>
          </p:nvPr>
        </p:nvSpPr>
        <p:spPr/>
        <p:txBody>
          <a:bodyPr>
            <a:normAutofit/>
          </a:bodyPr>
          <a:lstStyle/>
          <a:p>
            <a:r>
              <a:rPr lang="en-US"/>
              <a:t>Agenda</a:t>
            </a:r>
          </a:p>
        </p:txBody>
      </p:sp>
      <p:sp>
        <p:nvSpPr>
          <p:cNvPr id="3" name="Content Placeholder 2">
            <a:extLst>
              <a:ext uri="{FF2B5EF4-FFF2-40B4-BE49-F238E27FC236}">
                <a16:creationId xmlns:a16="http://schemas.microsoft.com/office/drawing/2014/main" id="{45F38EF3-4160-274C-BC55-60E4EA50D7E9}"/>
              </a:ext>
            </a:extLst>
          </p:cNvPr>
          <p:cNvSpPr>
            <a:spLocks noGrp="1"/>
          </p:cNvSpPr>
          <p:nvPr>
            <p:ph idx="1"/>
          </p:nvPr>
        </p:nvSpPr>
        <p:spPr/>
        <p:txBody>
          <a:bodyPr vert="horz" lIns="91440" tIns="45720" rIns="91440" bIns="45720" rtlCol="0" anchor="t">
            <a:noAutofit/>
          </a:bodyPr>
          <a:lstStyle/>
          <a:p>
            <a:pPr>
              <a:buFont typeface="Arial"/>
              <a:buChar char="•"/>
            </a:pPr>
            <a:r>
              <a:rPr lang="en-US" sz="2000" dirty="0">
                <a:latin typeface="Arial"/>
                <a:cs typeface="Arial"/>
              </a:rPr>
              <a:t>Foreign Payment Reporting</a:t>
            </a:r>
          </a:p>
          <a:p>
            <a:pPr>
              <a:buFont typeface="Arial"/>
              <a:buChar char="•"/>
            </a:pPr>
            <a:r>
              <a:rPr lang="en-US" sz="2000" dirty="0">
                <a:latin typeface="Arial"/>
                <a:cs typeface="Arial"/>
              </a:rPr>
              <a:t>International Collaborations and Related Compliance</a:t>
            </a:r>
          </a:p>
          <a:p>
            <a:pPr marL="0" indent="0">
              <a:buNone/>
            </a:pPr>
            <a:endParaRPr lang="en-US" sz="2000" dirty="0">
              <a:latin typeface="Arial"/>
              <a:cs typeface="Arial"/>
            </a:endParaRPr>
          </a:p>
          <a:p>
            <a:pPr marL="0" indent="0">
              <a:buNone/>
            </a:pPr>
            <a:endParaRPr lang="en-US" sz="2000" dirty="0">
              <a:latin typeface="Arial"/>
              <a:cs typeface="Arial"/>
            </a:endParaRPr>
          </a:p>
        </p:txBody>
      </p:sp>
      <p:sp>
        <p:nvSpPr>
          <p:cNvPr id="4" name="Footer Placeholder 3">
            <a:extLst>
              <a:ext uri="{FF2B5EF4-FFF2-40B4-BE49-F238E27FC236}">
                <a16:creationId xmlns:a16="http://schemas.microsoft.com/office/drawing/2014/main" id="{C9CFD90C-D35E-A74B-9467-F745564F8451}"/>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2545520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3BF45-3CE4-6FA7-4492-F927579F9FB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0FFFBDA-A511-E82E-5078-E5D59EE3D304}"/>
              </a:ext>
            </a:extLst>
          </p:cNvPr>
          <p:cNvSpPr>
            <a:spLocks noGrp="1"/>
          </p:cNvSpPr>
          <p:nvPr>
            <p:ph type="ctrTitle"/>
          </p:nvPr>
        </p:nvSpPr>
        <p:spPr/>
        <p:txBody>
          <a:bodyPr>
            <a:normAutofit fontScale="90000"/>
          </a:bodyPr>
          <a:lstStyle/>
          <a:p>
            <a:r>
              <a:rPr lang="en-US" dirty="0">
                <a:latin typeface="Arial"/>
                <a:cs typeface="Arial"/>
              </a:rPr>
              <a:t>Foreign Payment Reporting</a:t>
            </a:r>
            <a:endParaRPr lang="en-US" dirty="0"/>
          </a:p>
        </p:txBody>
      </p:sp>
    </p:spTree>
    <p:extLst>
      <p:ext uri="{BB962C8B-B14F-4D97-AF65-F5344CB8AC3E}">
        <p14:creationId xmlns:p14="http://schemas.microsoft.com/office/powerpoint/2010/main" val="4111132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D9AD8-6937-8EC4-82B5-7D2A180115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C11151-A7BC-62AC-5D5C-FFC3262148B4}"/>
              </a:ext>
            </a:extLst>
          </p:cNvPr>
          <p:cNvSpPr>
            <a:spLocks noGrp="1"/>
          </p:cNvSpPr>
          <p:nvPr>
            <p:ph type="title"/>
          </p:nvPr>
        </p:nvSpPr>
        <p:spPr/>
        <p:txBody>
          <a:bodyPr>
            <a:normAutofit/>
          </a:bodyPr>
          <a:lstStyle/>
          <a:p>
            <a:r>
              <a:rPr lang="en-US" dirty="0"/>
              <a:t>UI Reporting Units/Working Group</a:t>
            </a:r>
          </a:p>
        </p:txBody>
      </p:sp>
      <p:sp>
        <p:nvSpPr>
          <p:cNvPr id="3" name="Content Placeholder 2">
            <a:extLst>
              <a:ext uri="{FF2B5EF4-FFF2-40B4-BE49-F238E27FC236}">
                <a16:creationId xmlns:a16="http://schemas.microsoft.com/office/drawing/2014/main" id="{9208D666-EAAE-9B1A-708C-76E25A84F190}"/>
              </a:ext>
            </a:extLst>
          </p:cNvPr>
          <p:cNvSpPr>
            <a:spLocks noGrp="1"/>
          </p:cNvSpPr>
          <p:nvPr>
            <p:ph idx="1"/>
          </p:nvPr>
        </p:nvSpPr>
        <p:spPr/>
        <p:txBody>
          <a:bodyPr vert="horz" lIns="91440" tIns="45720" rIns="91440" bIns="45720" rtlCol="0" anchor="t">
            <a:noAutofit/>
          </a:bodyPr>
          <a:lstStyle/>
          <a:p>
            <a:pPr lvl="1"/>
            <a:r>
              <a:rPr lang="en-US" sz="1800" dirty="0">
                <a:latin typeface="Arial"/>
                <a:cs typeface="Arial"/>
              </a:rPr>
              <a:t>Division of Sponsored Programs</a:t>
            </a:r>
            <a:r>
              <a:rPr lang="en-US" dirty="0">
                <a:latin typeface="Arial"/>
                <a:cs typeface="Arial"/>
              </a:rPr>
              <a:t>  </a:t>
            </a:r>
          </a:p>
          <a:p>
            <a:pPr lvl="2"/>
            <a:r>
              <a:rPr lang="en-US" dirty="0">
                <a:latin typeface="Arial"/>
                <a:cs typeface="Arial"/>
              </a:rPr>
              <a:t>UI Center for Advancement </a:t>
            </a:r>
          </a:p>
          <a:p>
            <a:pPr lvl="2"/>
            <a:r>
              <a:rPr lang="en-US" dirty="0">
                <a:latin typeface="Arial"/>
                <a:cs typeface="Arial"/>
              </a:rPr>
              <a:t>Grant Accounting Office </a:t>
            </a:r>
            <a:endParaRPr lang="en-US" dirty="0"/>
          </a:p>
          <a:p>
            <a:pPr lvl="2"/>
            <a:r>
              <a:rPr lang="en-US" dirty="0">
                <a:latin typeface="Arial"/>
                <a:cs typeface="Arial"/>
              </a:rPr>
              <a:t>UI Pharmaceuticals </a:t>
            </a:r>
          </a:p>
          <a:p>
            <a:pPr lvl="2"/>
            <a:r>
              <a:rPr lang="en-US" dirty="0">
                <a:latin typeface="Arial"/>
                <a:cs typeface="Arial"/>
              </a:rPr>
              <a:t>UI Research Foundation </a:t>
            </a:r>
          </a:p>
          <a:p>
            <a:pPr lvl="2"/>
            <a:r>
              <a:rPr lang="en-US" dirty="0">
                <a:latin typeface="Arial"/>
                <a:cs typeface="Arial"/>
              </a:rPr>
              <a:t>International Programs </a:t>
            </a:r>
            <a:endParaRPr lang="en-US" dirty="0"/>
          </a:p>
          <a:p>
            <a:pPr lvl="2"/>
            <a:r>
              <a:rPr lang="en-US" dirty="0">
                <a:latin typeface="Arial"/>
                <a:cs typeface="Arial"/>
              </a:rPr>
              <a:t>Billing </a:t>
            </a:r>
            <a:endParaRPr lang="en-US" dirty="0"/>
          </a:p>
          <a:p>
            <a:pPr lvl="2"/>
            <a:r>
              <a:rPr lang="en-US" dirty="0">
                <a:latin typeface="Arial"/>
                <a:cs typeface="Arial"/>
              </a:rPr>
              <a:t>Treasury</a:t>
            </a:r>
          </a:p>
          <a:p>
            <a:pPr lvl="2"/>
            <a:r>
              <a:rPr lang="en-US" dirty="0">
                <a:latin typeface="Arial"/>
                <a:cs typeface="Arial"/>
              </a:rPr>
              <a:t>Developmental Studies Hybridoma Bank</a:t>
            </a:r>
            <a:endParaRPr lang="en-US" dirty="0"/>
          </a:p>
          <a:p>
            <a:pPr lvl="1"/>
            <a:r>
              <a:rPr lang="en-US" sz="1800" dirty="0"/>
              <a:t>Controller</a:t>
            </a:r>
          </a:p>
          <a:p>
            <a:pPr lvl="1"/>
            <a:r>
              <a:rPr lang="en-US" sz="1800" dirty="0"/>
              <a:t>Office of General Counsel </a:t>
            </a:r>
          </a:p>
          <a:p>
            <a:pPr lvl="1"/>
            <a:r>
              <a:rPr lang="en-US" sz="1800" dirty="0">
                <a:latin typeface="Arial"/>
                <a:cs typeface="Arial"/>
              </a:rPr>
              <a:t>Student Financial Aid</a:t>
            </a:r>
          </a:p>
          <a:p>
            <a:pPr marL="342900" lvl="1" indent="0">
              <a:buNone/>
            </a:pPr>
            <a:endParaRPr lang="en-US" sz="1800" dirty="0"/>
          </a:p>
          <a:p>
            <a:pPr marL="0" indent="0">
              <a:buNone/>
            </a:pPr>
            <a:endParaRPr lang="en-US" sz="1800" dirty="0">
              <a:latin typeface="Arial"/>
              <a:cs typeface="Arial"/>
            </a:endParaRPr>
          </a:p>
          <a:p>
            <a:pPr marL="0" indent="0">
              <a:buNone/>
            </a:pPr>
            <a:endParaRPr lang="en-US" sz="2000" dirty="0">
              <a:latin typeface="Arial"/>
              <a:cs typeface="Arial"/>
            </a:endParaRPr>
          </a:p>
        </p:txBody>
      </p:sp>
      <p:sp>
        <p:nvSpPr>
          <p:cNvPr id="4" name="Footer Placeholder 3">
            <a:extLst>
              <a:ext uri="{FF2B5EF4-FFF2-40B4-BE49-F238E27FC236}">
                <a16:creationId xmlns:a16="http://schemas.microsoft.com/office/drawing/2014/main" id="{C83E559A-28C3-2FD7-E8E9-EA5F40572776}"/>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3382015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5C38A-87DC-E3FE-284C-88719043A6AE}"/>
              </a:ext>
            </a:extLst>
          </p:cNvPr>
          <p:cNvSpPr>
            <a:spLocks noGrp="1"/>
          </p:cNvSpPr>
          <p:nvPr>
            <p:ph type="title"/>
          </p:nvPr>
        </p:nvSpPr>
        <p:spPr/>
        <p:txBody>
          <a:bodyPr/>
          <a:lstStyle/>
          <a:p>
            <a:r>
              <a:rPr lang="en-US" dirty="0"/>
              <a:t>Foreign Payment Reporting	</a:t>
            </a:r>
          </a:p>
        </p:txBody>
      </p:sp>
      <p:sp>
        <p:nvSpPr>
          <p:cNvPr id="3" name="Content Placeholder 2">
            <a:extLst>
              <a:ext uri="{FF2B5EF4-FFF2-40B4-BE49-F238E27FC236}">
                <a16:creationId xmlns:a16="http://schemas.microsoft.com/office/drawing/2014/main" id="{CB7B22D1-15C9-9D44-752B-802E17EBA806}"/>
              </a:ext>
            </a:extLst>
          </p:cNvPr>
          <p:cNvSpPr>
            <a:spLocks noGrp="1"/>
          </p:cNvSpPr>
          <p:nvPr>
            <p:ph idx="1"/>
          </p:nvPr>
        </p:nvSpPr>
        <p:spPr/>
        <p:txBody>
          <a:bodyPr/>
          <a:lstStyle/>
          <a:p>
            <a:r>
              <a:rPr lang="en-US" sz="2000" dirty="0"/>
              <a:t>Question for Business Officers:</a:t>
            </a:r>
          </a:p>
          <a:p>
            <a:endParaRPr lang="en-US" dirty="0"/>
          </a:p>
          <a:p>
            <a:pPr lvl="1"/>
            <a:r>
              <a:rPr lang="en-US" sz="2000" dirty="0"/>
              <a:t>Are you aware of other areas within the University that receive foreign payments? (Areas/units that are not identified on the previous slide)</a:t>
            </a:r>
          </a:p>
          <a:p>
            <a:pPr marL="342900" lvl="1" indent="0">
              <a:buNone/>
            </a:pPr>
            <a:endParaRPr lang="en-US" sz="2000" dirty="0"/>
          </a:p>
          <a:p>
            <a:pPr lvl="1"/>
            <a:r>
              <a:rPr lang="en-US" sz="2000" dirty="0"/>
              <a:t>Whenever you become aware of other units receiving foreign payments, please notify Rachel McGuire and Wendy Beaver.</a:t>
            </a:r>
          </a:p>
        </p:txBody>
      </p:sp>
      <p:sp>
        <p:nvSpPr>
          <p:cNvPr id="4" name="Footer Placeholder 3">
            <a:extLst>
              <a:ext uri="{FF2B5EF4-FFF2-40B4-BE49-F238E27FC236}">
                <a16:creationId xmlns:a16="http://schemas.microsoft.com/office/drawing/2014/main" id="{434B6053-CFFB-4EC6-1161-6ECA846CAF0B}"/>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1951406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DD07D-7E41-B3B7-60FC-8A4D5B1AF4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6346CE-EA7D-40DE-69C5-E393E35E0BFF}"/>
              </a:ext>
            </a:extLst>
          </p:cNvPr>
          <p:cNvSpPr>
            <a:spLocks noGrp="1"/>
          </p:cNvSpPr>
          <p:nvPr>
            <p:ph type="title"/>
          </p:nvPr>
        </p:nvSpPr>
        <p:spPr/>
        <p:txBody>
          <a:bodyPr>
            <a:normAutofit/>
          </a:bodyPr>
          <a:lstStyle/>
          <a:p>
            <a:r>
              <a:rPr lang="en-US" dirty="0"/>
              <a:t>Reporting Requirements</a:t>
            </a:r>
          </a:p>
        </p:txBody>
      </p:sp>
      <p:sp>
        <p:nvSpPr>
          <p:cNvPr id="3" name="Content Placeholder 2">
            <a:extLst>
              <a:ext uri="{FF2B5EF4-FFF2-40B4-BE49-F238E27FC236}">
                <a16:creationId xmlns:a16="http://schemas.microsoft.com/office/drawing/2014/main" id="{EC8BEE0B-231D-BC3E-88C3-E6D31BB66010}"/>
              </a:ext>
            </a:extLst>
          </p:cNvPr>
          <p:cNvSpPr>
            <a:spLocks noGrp="1"/>
          </p:cNvSpPr>
          <p:nvPr>
            <p:ph idx="1"/>
          </p:nvPr>
        </p:nvSpPr>
        <p:spPr>
          <a:xfrm>
            <a:off x="714375" y="1780756"/>
            <a:ext cx="7715250" cy="3892859"/>
          </a:xfrm>
        </p:spPr>
        <p:txBody>
          <a:bodyPr vert="horz" lIns="91440" tIns="45720" rIns="91440" bIns="45720" rtlCol="0" anchor="t">
            <a:noAutofit/>
          </a:bodyPr>
          <a:lstStyle/>
          <a:p>
            <a:pPr marL="0" indent="0">
              <a:buNone/>
            </a:pPr>
            <a:r>
              <a:rPr lang="en-US" sz="1800" dirty="0">
                <a:latin typeface="Arial"/>
                <a:cs typeface="Arial"/>
              </a:rPr>
              <a:t>DSP reports on foreign payments received by the University and the UI Center for Advancement.</a:t>
            </a:r>
          </a:p>
        </p:txBody>
      </p:sp>
      <p:sp>
        <p:nvSpPr>
          <p:cNvPr id="4" name="Footer Placeholder 3">
            <a:extLst>
              <a:ext uri="{FF2B5EF4-FFF2-40B4-BE49-F238E27FC236}">
                <a16:creationId xmlns:a16="http://schemas.microsoft.com/office/drawing/2014/main" id="{00C14896-A3AD-48CC-D9DC-571CBB1F96E2}"/>
              </a:ext>
            </a:extLst>
          </p:cNvPr>
          <p:cNvSpPr>
            <a:spLocks noGrp="1"/>
          </p:cNvSpPr>
          <p:nvPr>
            <p:ph type="ftr" sz="quarter" idx="3"/>
          </p:nvPr>
        </p:nvSpPr>
        <p:spPr/>
        <p:txBody>
          <a:bodyPr/>
          <a:lstStyle/>
          <a:p>
            <a:r>
              <a:rPr lang="en-US"/>
              <a:t>Division of Sponsored Programs (DSP)</a:t>
            </a:r>
          </a:p>
        </p:txBody>
      </p:sp>
      <p:graphicFrame>
        <p:nvGraphicFramePr>
          <p:cNvPr id="5" name="Table 4">
            <a:extLst>
              <a:ext uri="{FF2B5EF4-FFF2-40B4-BE49-F238E27FC236}">
                <a16:creationId xmlns:a16="http://schemas.microsoft.com/office/drawing/2014/main" id="{31519F61-6D72-5787-15D5-776994C0B41C}"/>
              </a:ext>
            </a:extLst>
          </p:cNvPr>
          <p:cNvGraphicFramePr>
            <a:graphicFrameLocks noGrp="1"/>
          </p:cNvGraphicFramePr>
          <p:nvPr>
            <p:extLst>
              <p:ext uri="{D42A27DB-BD31-4B8C-83A1-F6EECF244321}">
                <p14:modId xmlns:p14="http://schemas.microsoft.com/office/powerpoint/2010/main" val="1441002898"/>
              </p:ext>
            </p:extLst>
          </p:nvPr>
        </p:nvGraphicFramePr>
        <p:xfrm>
          <a:off x="877824" y="2462537"/>
          <a:ext cx="7315200" cy="3669633"/>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862285542"/>
                    </a:ext>
                  </a:extLst>
                </a:gridCol>
                <a:gridCol w="1817827">
                  <a:extLst>
                    <a:ext uri="{9D8B030D-6E8A-4147-A177-3AD203B41FA5}">
                      <a16:colId xmlns:a16="http://schemas.microsoft.com/office/drawing/2014/main" val="2551170209"/>
                    </a:ext>
                  </a:extLst>
                </a:gridCol>
                <a:gridCol w="1839773">
                  <a:extLst>
                    <a:ext uri="{9D8B030D-6E8A-4147-A177-3AD203B41FA5}">
                      <a16:colId xmlns:a16="http://schemas.microsoft.com/office/drawing/2014/main" val="2455568588"/>
                    </a:ext>
                  </a:extLst>
                </a:gridCol>
                <a:gridCol w="1828800">
                  <a:extLst>
                    <a:ext uri="{9D8B030D-6E8A-4147-A177-3AD203B41FA5}">
                      <a16:colId xmlns:a16="http://schemas.microsoft.com/office/drawing/2014/main" val="51920119"/>
                    </a:ext>
                  </a:extLst>
                </a:gridCol>
              </a:tblGrid>
              <a:tr h="849831">
                <a:tc>
                  <a:txBody>
                    <a:bodyPr/>
                    <a:lstStyle/>
                    <a:p>
                      <a:r>
                        <a:rPr lang="en-US" dirty="0">
                          <a:solidFill>
                            <a:schemeClr val="tx1"/>
                          </a:solidFill>
                        </a:rPr>
                        <a:t>Report Recipient</a:t>
                      </a:r>
                    </a:p>
                  </a:txBody>
                  <a:tcPr/>
                </a:tc>
                <a:tc>
                  <a:txBody>
                    <a:bodyPr/>
                    <a:lstStyle/>
                    <a:p>
                      <a:r>
                        <a:rPr lang="en-US" dirty="0">
                          <a:solidFill>
                            <a:schemeClr val="tx1"/>
                          </a:solidFill>
                        </a:rPr>
                        <a:t>Threshold</a:t>
                      </a:r>
                    </a:p>
                  </a:txBody>
                  <a:tcPr/>
                </a:tc>
                <a:tc>
                  <a:txBody>
                    <a:bodyPr/>
                    <a:lstStyle/>
                    <a:p>
                      <a:r>
                        <a:rPr lang="en-US" dirty="0">
                          <a:solidFill>
                            <a:schemeClr val="tx1"/>
                          </a:solidFill>
                        </a:rPr>
                        <a:t>Reporting Frequency</a:t>
                      </a:r>
                    </a:p>
                  </a:txBody>
                  <a:tcPr/>
                </a:tc>
                <a:tc>
                  <a:txBody>
                    <a:bodyPr/>
                    <a:lstStyle/>
                    <a:p>
                      <a:r>
                        <a:rPr lang="en-US" dirty="0">
                          <a:solidFill>
                            <a:schemeClr val="tx1"/>
                          </a:solidFill>
                        </a:rPr>
                        <a:t>Notes</a:t>
                      </a:r>
                    </a:p>
                  </a:txBody>
                  <a:tcPr/>
                </a:tc>
                <a:extLst>
                  <a:ext uri="{0D108BD9-81ED-4DB2-BD59-A6C34878D82A}">
                    <a16:rowId xmlns:a16="http://schemas.microsoft.com/office/drawing/2014/main" val="2545259210"/>
                  </a:ext>
                </a:extLst>
              </a:tr>
              <a:tr h="849831">
                <a:tc>
                  <a:txBody>
                    <a:bodyPr/>
                    <a:lstStyle/>
                    <a:p>
                      <a:r>
                        <a:rPr lang="en-US" dirty="0"/>
                        <a:t>U.S. Dept. of Education (HEA §117)</a:t>
                      </a:r>
                    </a:p>
                  </a:txBody>
                  <a:tcPr/>
                </a:tc>
                <a:tc>
                  <a:txBody>
                    <a:bodyPr/>
                    <a:lstStyle/>
                    <a:p>
                      <a:r>
                        <a:rPr lang="en-US" dirty="0"/>
                        <a:t>$250,000</a:t>
                      </a:r>
                    </a:p>
                  </a:txBody>
                  <a:tcPr/>
                </a:tc>
                <a:tc>
                  <a:txBody>
                    <a:bodyPr/>
                    <a:lstStyle/>
                    <a:p>
                      <a:r>
                        <a:rPr lang="en-US" dirty="0"/>
                        <a:t>July &amp; January</a:t>
                      </a:r>
                    </a:p>
                  </a:txBody>
                  <a:tcPr/>
                </a:tc>
                <a:tc>
                  <a:txBody>
                    <a:bodyPr/>
                    <a:lstStyle/>
                    <a:p>
                      <a:endParaRPr lang="en-US" dirty="0"/>
                    </a:p>
                  </a:txBody>
                  <a:tcPr/>
                </a:tc>
                <a:extLst>
                  <a:ext uri="{0D108BD9-81ED-4DB2-BD59-A6C34878D82A}">
                    <a16:rowId xmlns:a16="http://schemas.microsoft.com/office/drawing/2014/main" val="3157617154"/>
                  </a:ext>
                </a:extLst>
              </a:tr>
              <a:tr h="1090031">
                <a:tc>
                  <a:txBody>
                    <a:bodyPr/>
                    <a:lstStyle/>
                    <a:p>
                      <a:r>
                        <a:rPr lang="en-US" dirty="0"/>
                        <a:t>National Science Foundation (NSF) Foreign Financial Disclosure Report (FFDR)</a:t>
                      </a:r>
                    </a:p>
                  </a:txBody>
                  <a:tcPr/>
                </a:tc>
                <a:tc>
                  <a:txBody>
                    <a:bodyPr/>
                    <a:lstStyle/>
                    <a:p>
                      <a:r>
                        <a:rPr lang="en-US" dirty="0"/>
                        <a:t>$50,000 from Countries of Concern: China, Iran, N. Korea, Russia</a:t>
                      </a:r>
                    </a:p>
                  </a:txBody>
                  <a:tcPr/>
                </a:tc>
                <a:tc>
                  <a:txBody>
                    <a:bodyPr/>
                    <a:lstStyle/>
                    <a:p>
                      <a:r>
                        <a:rPr lang="en-US" dirty="0"/>
                        <a:t>July</a:t>
                      </a:r>
                    </a:p>
                  </a:txBody>
                  <a:tcPr/>
                </a:tc>
                <a:tc>
                  <a:txBody>
                    <a:bodyPr/>
                    <a:lstStyle/>
                    <a:p>
                      <a:r>
                        <a:rPr lang="en-US" dirty="0"/>
                        <a:t>Details include designated researcher name</a:t>
                      </a:r>
                    </a:p>
                  </a:txBody>
                  <a:tcPr/>
                </a:tc>
                <a:extLst>
                  <a:ext uri="{0D108BD9-81ED-4DB2-BD59-A6C34878D82A}">
                    <a16:rowId xmlns:a16="http://schemas.microsoft.com/office/drawing/2014/main" val="3514824324"/>
                  </a:ext>
                </a:extLst>
              </a:tr>
              <a:tr h="849831">
                <a:tc>
                  <a:txBody>
                    <a:bodyPr/>
                    <a:lstStyle/>
                    <a:p>
                      <a:r>
                        <a:rPr lang="en-US" dirty="0"/>
                        <a:t>Board of Regents</a:t>
                      </a:r>
                    </a:p>
                  </a:txBody>
                  <a:tcPr/>
                </a:tc>
                <a:tc>
                  <a:txBody>
                    <a:bodyPr/>
                    <a:lstStyle/>
                    <a:p>
                      <a:r>
                        <a:rPr lang="en-US" dirty="0"/>
                        <a:t>$50,000</a:t>
                      </a:r>
                    </a:p>
                  </a:txBody>
                  <a:tcPr/>
                </a:tc>
                <a:tc>
                  <a:txBody>
                    <a:bodyPr/>
                    <a:lstStyle/>
                    <a:p>
                      <a:r>
                        <a:rPr lang="en-US" dirty="0"/>
                        <a:t>January</a:t>
                      </a:r>
                    </a:p>
                  </a:txBody>
                  <a:tcPr/>
                </a:tc>
                <a:tc>
                  <a:txBody>
                    <a:bodyPr/>
                    <a:lstStyle/>
                    <a:p>
                      <a:endParaRPr lang="en-US" dirty="0"/>
                    </a:p>
                  </a:txBody>
                  <a:tcPr/>
                </a:tc>
                <a:extLst>
                  <a:ext uri="{0D108BD9-81ED-4DB2-BD59-A6C34878D82A}">
                    <a16:rowId xmlns:a16="http://schemas.microsoft.com/office/drawing/2014/main" val="2120351797"/>
                  </a:ext>
                </a:extLst>
              </a:tr>
            </a:tbl>
          </a:graphicData>
        </a:graphic>
      </p:graphicFrame>
    </p:spTree>
    <p:extLst>
      <p:ext uri="{BB962C8B-B14F-4D97-AF65-F5344CB8AC3E}">
        <p14:creationId xmlns:p14="http://schemas.microsoft.com/office/powerpoint/2010/main" val="1431725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A5A0D-B7E7-4855-A0C5-9EA14CEF04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C01CBA-162B-97F8-27C3-CF5EB1ED0548}"/>
              </a:ext>
            </a:extLst>
          </p:cNvPr>
          <p:cNvSpPr>
            <a:spLocks noGrp="1"/>
          </p:cNvSpPr>
          <p:nvPr>
            <p:ph type="title"/>
          </p:nvPr>
        </p:nvSpPr>
        <p:spPr/>
        <p:txBody>
          <a:bodyPr>
            <a:normAutofit/>
          </a:bodyPr>
          <a:lstStyle/>
          <a:p>
            <a:r>
              <a:rPr lang="en-US" dirty="0"/>
              <a:t>Foreign Source</a:t>
            </a:r>
          </a:p>
        </p:txBody>
      </p:sp>
      <p:sp>
        <p:nvSpPr>
          <p:cNvPr id="3" name="Content Placeholder 2">
            <a:extLst>
              <a:ext uri="{FF2B5EF4-FFF2-40B4-BE49-F238E27FC236}">
                <a16:creationId xmlns:a16="http://schemas.microsoft.com/office/drawing/2014/main" id="{3B111246-F7E0-70F3-A036-99BC813BEB8A}"/>
              </a:ext>
            </a:extLst>
          </p:cNvPr>
          <p:cNvSpPr>
            <a:spLocks noGrp="1"/>
          </p:cNvSpPr>
          <p:nvPr>
            <p:ph idx="1"/>
          </p:nvPr>
        </p:nvSpPr>
        <p:spPr/>
        <p:txBody>
          <a:bodyPr vert="horz" lIns="91440" tIns="45720" rIns="91440" bIns="45720" rtlCol="0" anchor="t">
            <a:noAutofit/>
          </a:bodyPr>
          <a:lstStyle/>
          <a:p>
            <a:pPr>
              <a:buFont typeface="Arial"/>
              <a:buChar char="•"/>
            </a:pPr>
            <a:r>
              <a:rPr lang="en-US" sz="2000" dirty="0">
                <a:latin typeface="Arial"/>
                <a:cs typeface="Arial"/>
              </a:rPr>
              <a:t>Payments meeting the designated threshold, alone or in the aggregate, from a single source.  </a:t>
            </a:r>
          </a:p>
          <a:p>
            <a:pPr>
              <a:buFont typeface="Arial"/>
              <a:buChar char="•"/>
            </a:pPr>
            <a:r>
              <a:rPr lang="en-US" sz="2000" dirty="0">
                <a:latin typeface="Arial"/>
                <a:cs typeface="Arial"/>
              </a:rPr>
              <a:t>Foreign Source (person or entity):</a:t>
            </a:r>
          </a:p>
          <a:p>
            <a:pPr lvl="1"/>
            <a:r>
              <a:rPr lang="en-US" i="1" dirty="0">
                <a:latin typeface="Arial"/>
                <a:cs typeface="Arial"/>
              </a:rPr>
              <a:t>Foreign government</a:t>
            </a:r>
            <a:r>
              <a:rPr lang="en-US" dirty="0">
                <a:latin typeface="Arial"/>
                <a:cs typeface="Arial"/>
              </a:rPr>
              <a:t>, including an agency of a foreign government</a:t>
            </a:r>
            <a:endParaRPr lang="en-US" dirty="0"/>
          </a:p>
          <a:p>
            <a:pPr lvl="1"/>
            <a:r>
              <a:rPr lang="en-US" i="1" dirty="0"/>
              <a:t>Legal entity</a:t>
            </a:r>
            <a:r>
              <a:rPr lang="en-US" dirty="0"/>
              <a:t>, governmental or otherwise, created solely under the laws of a foreign state or states</a:t>
            </a:r>
          </a:p>
          <a:p>
            <a:pPr lvl="1"/>
            <a:r>
              <a:rPr lang="en-US" i="1" dirty="0"/>
              <a:t>Individual</a:t>
            </a:r>
            <a:r>
              <a:rPr lang="en-US" dirty="0"/>
              <a:t> who is not a citizen or a national of the U.S. or a trust territory or protectorate thereof</a:t>
            </a:r>
          </a:p>
          <a:p>
            <a:pPr lvl="1"/>
            <a:r>
              <a:rPr lang="en-US" i="1" dirty="0"/>
              <a:t>Agent</a:t>
            </a:r>
            <a:r>
              <a:rPr lang="en-US" dirty="0"/>
              <a:t>, including subsidiary or affiliate of a foreign legal entity, acting on behalf of a foreign source</a:t>
            </a:r>
            <a:endParaRPr lang="en-US" dirty="0">
              <a:latin typeface="Arial"/>
              <a:cs typeface="Arial"/>
            </a:endParaRPr>
          </a:p>
          <a:p>
            <a:pPr marL="0" indent="0">
              <a:buNone/>
            </a:pPr>
            <a:endParaRPr lang="en-US" sz="1800" dirty="0">
              <a:latin typeface="Arial"/>
              <a:cs typeface="Arial"/>
            </a:endParaRPr>
          </a:p>
          <a:p>
            <a:pPr marL="0" indent="0">
              <a:buNone/>
            </a:pPr>
            <a:endParaRPr lang="en-US" sz="2000" dirty="0">
              <a:latin typeface="Arial"/>
              <a:cs typeface="Arial"/>
            </a:endParaRPr>
          </a:p>
        </p:txBody>
      </p:sp>
      <p:sp>
        <p:nvSpPr>
          <p:cNvPr id="4" name="Footer Placeholder 3">
            <a:extLst>
              <a:ext uri="{FF2B5EF4-FFF2-40B4-BE49-F238E27FC236}">
                <a16:creationId xmlns:a16="http://schemas.microsoft.com/office/drawing/2014/main" id="{69C6E164-B0DB-1CF6-A7F3-6B2B5DC44201}"/>
              </a:ext>
            </a:extLst>
          </p:cNvPr>
          <p:cNvSpPr>
            <a:spLocks noGrp="1"/>
          </p:cNvSpPr>
          <p:nvPr>
            <p:ph type="ftr" sz="quarter" idx="3"/>
          </p:nvPr>
        </p:nvSpPr>
        <p:spPr/>
        <p:txBody>
          <a:bodyPr/>
          <a:lstStyle/>
          <a:p>
            <a:r>
              <a:rPr lang="en-US"/>
              <a:t>Division of Sponsored Programs (DSP)</a:t>
            </a:r>
          </a:p>
        </p:txBody>
      </p:sp>
    </p:spTree>
    <p:extLst>
      <p:ext uri="{BB962C8B-B14F-4D97-AF65-F5344CB8AC3E}">
        <p14:creationId xmlns:p14="http://schemas.microsoft.com/office/powerpoint/2010/main" val="2763270042"/>
      </p:ext>
    </p:extLst>
  </p:cSld>
  <p:clrMapOvr>
    <a:masterClrMapping/>
  </p:clrMapOvr>
</p:sld>
</file>

<file path=ppt/theme/theme1.xml><?xml version="1.0" encoding="utf-8"?>
<a:theme xmlns:a="http://schemas.openxmlformats.org/drawingml/2006/main" name="Office Theme">
  <a:themeElements>
    <a:clrScheme name="IOWA BRAND COLORS">
      <a:dk1>
        <a:srgbClr val="000000"/>
      </a:dk1>
      <a:lt1>
        <a:srgbClr val="FFFFFF"/>
      </a:lt1>
      <a:dk2>
        <a:srgbClr val="62666A"/>
      </a:dk2>
      <a:lt2>
        <a:srgbClr val="BBBCBC"/>
      </a:lt2>
      <a:accent1>
        <a:srgbClr val="FFCD00"/>
      </a:accent1>
      <a:accent2>
        <a:srgbClr val="616669"/>
      </a:accent2>
      <a:accent3>
        <a:srgbClr val="BBBCBC"/>
      </a:accent3>
      <a:accent4>
        <a:srgbClr val="00A9E0"/>
      </a:accent4>
      <a:accent5>
        <a:srgbClr val="00AF66"/>
      </a:accent5>
      <a:accent6>
        <a:srgbClr val="FF8200"/>
      </a:accent6>
      <a:hlink>
        <a:srgbClr val="00558C"/>
      </a:hlink>
      <a:folHlink>
        <a:srgbClr val="636669"/>
      </a:folHlink>
    </a:clrScheme>
    <a:fontScheme name="University of Iowa">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79CCDD9754E9B40B13882595ECD5F7A" ma:contentTypeVersion="0" ma:contentTypeDescription="Create a new document." ma:contentTypeScope="" ma:versionID="48ffdc5cb6ca8bf97cbe1bd0206e10b7">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7FFD54-27B0-415C-8654-D843242BD071}">
  <ds:schemaRefs>
    <ds:schemaRef ds:uri="http://www.w3.org/XML/1998/namespace"/>
    <ds:schemaRef ds:uri="http://schemas.openxmlformats.org/package/2006/metadata/core-properties"/>
    <ds:schemaRef ds:uri="http://purl.org/dc/terms/"/>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A14B8143-C3D6-460D-830C-A8DBEE85511A}">
  <ds:schemaRefs>
    <ds:schemaRef ds:uri="http://schemas.microsoft.com/sharepoint/v3/contenttype/forms"/>
  </ds:schemaRefs>
</ds:datastoreItem>
</file>

<file path=customXml/itemProps3.xml><?xml version="1.0" encoding="utf-8"?>
<ds:datastoreItem xmlns:ds="http://schemas.openxmlformats.org/officeDocument/2006/customXml" ds:itemID="{5421B56A-5C82-479A-80D0-662CC28B93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6172</TotalTime>
  <Words>2403</Words>
  <Application>Microsoft Office PowerPoint</Application>
  <PresentationFormat>On-screen Show (4:3)</PresentationFormat>
  <Paragraphs>326</Paragraphs>
  <Slides>39</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39</vt:i4>
      </vt:variant>
    </vt:vector>
  </HeadingPairs>
  <TitlesOfParts>
    <vt:vector size="47" baseType="lpstr">
      <vt:lpstr>Aptos</vt:lpstr>
      <vt:lpstr>Arial</vt:lpstr>
      <vt:lpstr>Calibri</vt:lpstr>
      <vt:lpstr>Courier New</vt:lpstr>
      <vt:lpstr>Roboto</vt:lpstr>
      <vt:lpstr>Roboto Black</vt:lpstr>
      <vt:lpstr>Wingdings</vt:lpstr>
      <vt:lpstr>Office Theme</vt:lpstr>
      <vt:lpstr>Quarterly Business Officers Meeting</vt:lpstr>
      <vt:lpstr>Today’s Agenda</vt:lpstr>
      <vt:lpstr>Business Officers Meeting </vt:lpstr>
      <vt:lpstr>Agenda</vt:lpstr>
      <vt:lpstr>Foreign Payment Reporting</vt:lpstr>
      <vt:lpstr>UI Reporting Units/Working Group</vt:lpstr>
      <vt:lpstr>Foreign Payment Reporting </vt:lpstr>
      <vt:lpstr>Reporting Requirements</vt:lpstr>
      <vt:lpstr>Foreign Source</vt:lpstr>
      <vt:lpstr>Country of Attribution</vt:lpstr>
      <vt:lpstr>Types of Payments Reported</vt:lpstr>
      <vt:lpstr>International Collaborations</vt:lpstr>
      <vt:lpstr>Foreign Collaborations</vt:lpstr>
      <vt:lpstr>Foreign collaboration considerations</vt:lpstr>
      <vt:lpstr>Individual Researcher Requirements</vt:lpstr>
      <vt:lpstr>Institutional Compliance Resources</vt:lpstr>
      <vt:lpstr>Institutional Resources cont.</vt:lpstr>
      <vt:lpstr>Foreign engagement example</vt:lpstr>
      <vt:lpstr>Foreign Complimentary Appointments</vt:lpstr>
      <vt:lpstr>Case Study</vt:lpstr>
      <vt:lpstr>Case Study – Key Facts</vt:lpstr>
      <vt:lpstr>Case Study –  Compliance Considerations</vt:lpstr>
      <vt:lpstr>Future Guidance</vt:lpstr>
      <vt:lpstr>Compliance: A Shared Responsibility</vt:lpstr>
      <vt:lpstr>Questions?</vt:lpstr>
      <vt:lpstr>PowerPoint Presentation</vt:lpstr>
      <vt:lpstr>Independent Contractor Guidelines</vt:lpstr>
      <vt:lpstr>Agenda</vt:lpstr>
      <vt:lpstr>What is an Independent Contractor?</vt:lpstr>
      <vt:lpstr>Processes and General Business Rules</vt:lpstr>
      <vt:lpstr>Independent Contractor vs Employee: </vt:lpstr>
      <vt:lpstr>Examples of Common IC Payments</vt:lpstr>
      <vt:lpstr>Indicators of Employment Status</vt:lpstr>
      <vt:lpstr>Previous Employee Considerations</vt:lpstr>
      <vt:lpstr>Examples of Denied ICIF Forms</vt:lpstr>
      <vt:lpstr>Determination Flow Chart</vt:lpstr>
      <vt:lpstr>Resources:</vt:lpstr>
      <vt:lpstr>Questions?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ryan-potter@uiowa.edu</dc:creator>
  <cp:lastModifiedBy>McGuire, Rachel</cp:lastModifiedBy>
  <cp:revision>291</cp:revision>
  <dcterms:created xsi:type="dcterms:W3CDTF">2020-01-21T18:13:39Z</dcterms:created>
  <dcterms:modified xsi:type="dcterms:W3CDTF">2025-12-12T19:17:53Z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0x010100579CCDD9754E9B40B13882595ECD5F7A</vt:lpwstr>
  </property>
</Properties>
</file>